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71" r:id="rId8"/>
    <p:sldId id="262" r:id="rId9"/>
    <p:sldId id="263" r:id="rId10"/>
    <p:sldId id="264" r:id="rId11"/>
    <p:sldId id="272" r:id="rId12"/>
    <p:sldId id="273" r:id="rId13"/>
    <p:sldId id="265" r:id="rId14"/>
    <p:sldId id="268" r:id="rId15"/>
    <p:sldId id="267" r:id="rId16"/>
    <p:sldId id="266" r:id="rId17"/>
    <p:sldId id="269" r:id="rId18"/>
    <p:sldId id="270" r:id="rId19"/>
    <p:sldId id="275" r:id="rId20"/>
    <p:sldId id="274"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69" autoAdjust="0"/>
    <p:restoredTop sz="94558"/>
  </p:normalViewPr>
  <p:slideViewPr>
    <p:cSldViewPr snapToGrid="0">
      <p:cViewPr varScale="1">
        <p:scale>
          <a:sx n="97" d="100"/>
          <a:sy n="97" d="100"/>
        </p:scale>
        <p:origin x="224"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FC235-0B1A-1746-B1EF-79B7375E55E2}" type="datetimeFigureOut">
              <a:rPr lang="en-US" smtClean="0"/>
              <a:t>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BD052-0356-7D41-922A-D14F688C63B0}" type="slidenum">
              <a:rPr lang="en-US" smtClean="0"/>
              <a:t>‹#›</a:t>
            </a:fld>
            <a:endParaRPr lang="en-US"/>
          </a:p>
        </p:txBody>
      </p:sp>
    </p:spTree>
    <p:extLst>
      <p:ext uri="{BB962C8B-B14F-4D97-AF65-F5344CB8AC3E}">
        <p14:creationId xmlns:p14="http://schemas.microsoft.com/office/powerpoint/2010/main" val="370894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 Navy </a:t>
            </a:r>
            <a:r>
              <a:rPr lang="en-US" dirty="0" err="1"/>
              <a:t>Elmers</a:t>
            </a:r>
            <a:r>
              <a:rPr lang="en-US" dirty="0"/>
              <a:t> (Bryan </a:t>
            </a:r>
            <a:r>
              <a:rPr lang="en-US" dirty="0" err="1"/>
              <a:t>Wollenberg</a:t>
            </a:r>
            <a:r>
              <a:rPr lang="en-US" dirty="0"/>
              <a:t> N3FAA pushed me to get my license after watching him do it since 1994) (NF6X Mark Blair I procured my M28 from him and he nursed me along until I was able to make a QSO with the MRCG Net) (K4NYW Nick England my main source of information on building vintage Navy Equipment)</a:t>
            </a:r>
          </a:p>
        </p:txBody>
      </p:sp>
      <p:sp>
        <p:nvSpPr>
          <p:cNvPr id="4" name="Slide Number Placeholder 3"/>
          <p:cNvSpPr>
            <a:spLocks noGrp="1"/>
          </p:cNvSpPr>
          <p:nvPr>
            <p:ph type="sldNum" sz="quarter" idx="5"/>
          </p:nvPr>
        </p:nvSpPr>
        <p:spPr/>
        <p:txBody>
          <a:bodyPr/>
          <a:lstStyle/>
          <a:p>
            <a:fld id="{6CDBD052-0356-7D41-922A-D14F688C63B0}" type="slidenum">
              <a:rPr lang="en-US" smtClean="0"/>
              <a:t>1</a:t>
            </a:fld>
            <a:endParaRPr lang="en-US"/>
          </a:p>
        </p:txBody>
      </p:sp>
    </p:spTree>
    <p:extLst>
      <p:ext uri="{BB962C8B-B14F-4D97-AF65-F5344CB8AC3E}">
        <p14:creationId xmlns:p14="http://schemas.microsoft.com/office/powerpoint/2010/main" val="59406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demonstration of </a:t>
            </a:r>
            <a:r>
              <a:rPr lang="en-US" dirty="0" err="1"/>
              <a:t>FLDigi</a:t>
            </a:r>
            <a:r>
              <a:rPr lang="en-US" dirty="0"/>
              <a:t> taken from </a:t>
            </a:r>
            <a:r>
              <a:rPr lang="en-US" dirty="0" err="1"/>
              <a:t>youtube</a:t>
            </a:r>
            <a:r>
              <a:rPr lang="en-US" dirty="0"/>
              <a:t>.  This is not my setup but gives an idea of the ease of getting on and using RTTY.</a:t>
            </a:r>
          </a:p>
        </p:txBody>
      </p:sp>
      <p:sp>
        <p:nvSpPr>
          <p:cNvPr id="4" name="Slide Number Placeholder 3"/>
          <p:cNvSpPr>
            <a:spLocks noGrp="1"/>
          </p:cNvSpPr>
          <p:nvPr>
            <p:ph type="sldNum" sz="quarter" idx="5"/>
          </p:nvPr>
        </p:nvSpPr>
        <p:spPr/>
        <p:txBody>
          <a:bodyPr/>
          <a:lstStyle/>
          <a:p>
            <a:fld id="{6CDBD052-0356-7D41-922A-D14F688C63B0}" type="slidenum">
              <a:rPr lang="en-US" smtClean="0"/>
              <a:t>18</a:t>
            </a:fld>
            <a:endParaRPr lang="en-US"/>
          </a:p>
        </p:txBody>
      </p:sp>
    </p:spTree>
    <p:extLst>
      <p:ext uri="{BB962C8B-B14F-4D97-AF65-F5344CB8AC3E}">
        <p14:creationId xmlns:p14="http://schemas.microsoft.com/office/powerpoint/2010/main" val="240446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20, 10 find between 080 and 100</a:t>
            </a:r>
          </a:p>
        </p:txBody>
      </p:sp>
      <p:sp>
        <p:nvSpPr>
          <p:cNvPr id="4" name="Slide Number Placeholder 3"/>
          <p:cNvSpPr>
            <a:spLocks noGrp="1"/>
          </p:cNvSpPr>
          <p:nvPr>
            <p:ph type="sldNum" sz="quarter" idx="5"/>
          </p:nvPr>
        </p:nvSpPr>
        <p:spPr/>
        <p:txBody>
          <a:bodyPr/>
          <a:lstStyle/>
          <a:p>
            <a:fld id="{6CDBD052-0356-7D41-922A-D14F688C63B0}" type="slidenum">
              <a:rPr lang="en-US" smtClean="0"/>
              <a:t>7</a:t>
            </a:fld>
            <a:endParaRPr lang="en-US"/>
          </a:p>
        </p:txBody>
      </p:sp>
    </p:spTree>
    <p:extLst>
      <p:ext uri="{BB962C8B-B14F-4D97-AF65-F5344CB8AC3E}">
        <p14:creationId xmlns:p14="http://schemas.microsoft.com/office/powerpoint/2010/main" val="44915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shift and Audio Tone Frequencies are not as critical as software RTTY programs can adapt to most anything as a common shift is used (170, 425, 850 </a:t>
            </a:r>
            <a:r>
              <a:rPr lang="en-US" dirty="0" err="1"/>
              <a:t>ect</a:t>
            </a:r>
            <a:r>
              <a:rPr lang="en-US" dirty="0"/>
              <a:t>...)</a:t>
            </a:r>
          </a:p>
        </p:txBody>
      </p:sp>
      <p:sp>
        <p:nvSpPr>
          <p:cNvPr id="4" name="Slide Number Placeholder 3"/>
          <p:cNvSpPr>
            <a:spLocks noGrp="1"/>
          </p:cNvSpPr>
          <p:nvPr>
            <p:ph type="sldNum" sz="quarter" idx="5"/>
          </p:nvPr>
        </p:nvSpPr>
        <p:spPr/>
        <p:txBody>
          <a:bodyPr/>
          <a:lstStyle/>
          <a:p>
            <a:fld id="{6CDBD052-0356-7D41-922A-D14F688C63B0}" type="slidenum">
              <a:rPr lang="en-US" smtClean="0"/>
              <a:t>8</a:t>
            </a:fld>
            <a:endParaRPr lang="en-US"/>
          </a:p>
        </p:txBody>
      </p:sp>
    </p:spTree>
    <p:extLst>
      <p:ext uri="{BB962C8B-B14F-4D97-AF65-F5344CB8AC3E}">
        <p14:creationId xmlns:p14="http://schemas.microsoft.com/office/powerpoint/2010/main" val="61840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Dovetron</a:t>
            </a:r>
            <a:r>
              <a:rPr lang="en-US" dirty="0"/>
              <a:t> and Hal were both contractors for the military.</a:t>
            </a:r>
          </a:p>
          <a:p>
            <a:endParaRPr lang="en-US" dirty="0"/>
          </a:p>
          <a:p>
            <a:r>
              <a:rPr lang="en-US" dirty="0"/>
              <a:t>The 2460 was used for only transmitting in the Navy but was capable of receiving also.  The receive side is not as sensitive as that of the 483 or 3510 which is why those models were used for receiving.  (3510 was capable of TX also)</a:t>
            </a:r>
          </a:p>
        </p:txBody>
      </p:sp>
      <p:sp>
        <p:nvSpPr>
          <p:cNvPr id="4" name="Slide Number Placeholder 3"/>
          <p:cNvSpPr>
            <a:spLocks noGrp="1"/>
          </p:cNvSpPr>
          <p:nvPr>
            <p:ph type="sldNum" sz="quarter" idx="5"/>
          </p:nvPr>
        </p:nvSpPr>
        <p:spPr/>
        <p:txBody>
          <a:bodyPr/>
          <a:lstStyle/>
          <a:p>
            <a:fld id="{6CDBD052-0356-7D41-922A-D14F688C63B0}" type="slidenum">
              <a:rPr lang="en-US" smtClean="0"/>
              <a:t>12</a:t>
            </a:fld>
            <a:endParaRPr lang="en-US"/>
          </a:p>
        </p:txBody>
      </p:sp>
    </p:spTree>
    <p:extLst>
      <p:ext uri="{BB962C8B-B14F-4D97-AF65-F5344CB8AC3E}">
        <p14:creationId xmlns:p14="http://schemas.microsoft.com/office/powerpoint/2010/main" val="164546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first time that I was able to complete an RTTY QSO with another station using mechanical teletype.</a:t>
            </a:r>
          </a:p>
          <a:p>
            <a:endParaRPr lang="en-US" dirty="0"/>
          </a:p>
          <a:p>
            <a:r>
              <a:rPr lang="en-US" dirty="0"/>
              <a:t>I had numerous issues mostly related to over driving the output on the Kenwood and Under driving the input on the 2460.</a:t>
            </a:r>
          </a:p>
        </p:txBody>
      </p:sp>
      <p:sp>
        <p:nvSpPr>
          <p:cNvPr id="4" name="Slide Number Placeholder 3"/>
          <p:cNvSpPr>
            <a:spLocks noGrp="1"/>
          </p:cNvSpPr>
          <p:nvPr>
            <p:ph type="sldNum" sz="quarter" idx="5"/>
          </p:nvPr>
        </p:nvSpPr>
        <p:spPr/>
        <p:txBody>
          <a:bodyPr/>
          <a:lstStyle/>
          <a:p>
            <a:fld id="{6CDBD052-0356-7D41-922A-D14F688C63B0}" type="slidenum">
              <a:rPr lang="en-US" smtClean="0"/>
              <a:t>13</a:t>
            </a:fld>
            <a:endParaRPr lang="en-US"/>
          </a:p>
        </p:txBody>
      </p:sp>
    </p:spTree>
    <p:extLst>
      <p:ext uri="{BB962C8B-B14F-4D97-AF65-F5344CB8AC3E}">
        <p14:creationId xmlns:p14="http://schemas.microsoft.com/office/powerpoint/2010/main" val="380018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reading punch tape you can decipher the print. </a:t>
            </a:r>
          </a:p>
          <a:p>
            <a:endParaRPr lang="en-US" dirty="0"/>
          </a:p>
          <a:p>
            <a:r>
              <a:rPr lang="en-US" dirty="0"/>
              <a:t>Some who have been doing TTY for long periods can probably pull key words out of the audio signal (I have read this but no one has actually been able to prove it to me) </a:t>
            </a:r>
          </a:p>
        </p:txBody>
      </p:sp>
      <p:sp>
        <p:nvSpPr>
          <p:cNvPr id="4" name="Slide Number Placeholder 3"/>
          <p:cNvSpPr>
            <a:spLocks noGrp="1"/>
          </p:cNvSpPr>
          <p:nvPr>
            <p:ph type="sldNum" sz="quarter" idx="5"/>
          </p:nvPr>
        </p:nvSpPr>
        <p:spPr/>
        <p:txBody>
          <a:bodyPr/>
          <a:lstStyle/>
          <a:p>
            <a:fld id="{6CDBD052-0356-7D41-922A-D14F688C63B0}" type="slidenum">
              <a:rPr lang="en-US" smtClean="0"/>
              <a:t>14</a:t>
            </a:fld>
            <a:endParaRPr lang="en-US"/>
          </a:p>
        </p:txBody>
      </p:sp>
    </p:spTree>
    <p:extLst>
      <p:ext uri="{BB962C8B-B14F-4D97-AF65-F5344CB8AC3E}">
        <p14:creationId xmlns:p14="http://schemas.microsoft.com/office/powerpoint/2010/main" val="135825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made this video to show what the machine does while running at 60wpm. (It is capable of running at 100wpm)  </a:t>
            </a:r>
          </a:p>
          <a:p>
            <a:endParaRPr lang="en-US" dirty="0"/>
          </a:p>
          <a:p>
            <a:r>
              <a:rPr lang="en-US" dirty="0"/>
              <a:t>The mechanical action to produce the required tape is amazing.</a:t>
            </a:r>
          </a:p>
          <a:p>
            <a:endParaRPr lang="en-US" dirty="0"/>
          </a:p>
          <a:p>
            <a:r>
              <a:rPr lang="en-US" dirty="0"/>
              <a:t>These models suffer from print hammers falling apart due to age (This unit is also in ASR and other models)</a:t>
            </a:r>
          </a:p>
          <a:p>
            <a:endParaRPr lang="en-US" dirty="0"/>
          </a:p>
          <a:p>
            <a:r>
              <a:rPr lang="en-US" dirty="0"/>
              <a:t>If you know someone that needs the hammers let me know I have a firm that has created them on a 3D Printer.  Each hammer is $11.00 (includes shipping) or 2 for $20.</a:t>
            </a:r>
          </a:p>
          <a:p>
            <a:endParaRPr lang="en-US" dirty="0"/>
          </a:p>
          <a:p>
            <a:endParaRPr lang="en-US" dirty="0"/>
          </a:p>
        </p:txBody>
      </p:sp>
      <p:sp>
        <p:nvSpPr>
          <p:cNvPr id="4" name="Slide Number Placeholder 3"/>
          <p:cNvSpPr>
            <a:spLocks noGrp="1"/>
          </p:cNvSpPr>
          <p:nvPr>
            <p:ph type="sldNum" sz="quarter" idx="5"/>
          </p:nvPr>
        </p:nvSpPr>
        <p:spPr/>
        <p:txBody>
          <a:bodyPr/>
          <a:lstStyle/>
          <a:p>
            <a:fld id="{6CDBD052-0356-7D41-922A-D14F688C63B0}" type="slidenum">
              <a:rPr lang="en-US" smtClean="0"/>
              <a:t>15</a:t>
            </a:fld>
            <a:endParaRPr lang="en-US"/>
          </a:p>
        </p:txBody>
      </p:sp>
    </p:spTree>
    <p:extLst>
      <p:ext uri="{BB962C8B-B14F-4D97-AF65-F5344CB8AC3E}">
        <p14:creationId xmlns:p14="http://schemas.microsoft.com/office/powerpoint/2010/main" val="3478597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your average TD</a:t>
            </a:r>
          </a:p>
        </p:txBody>
      </p:sp>
      <p:sp>
        <p:nvSpPr>
          <p:cNvPr id="4" name="Slide Number Placeholder 3"/>
          <p:cNvSpPr>
            <a:spLocks noGrp="1"/>
          </p:cNvSpPr>
          <p:nvPr>
            <p:ph type="sldNum" sz="quarter" idx="5"/>
          </p:nvPr>
        </p:nvSpPr>
        <p:spPr/>
        <p:txBody>
          <a:bodyPr/>
          <a:lstStyle/>
          <a:p>
            <a:fld id="{6CDBD052-0356-7D41-922A-D14F688C63B0}" type="slidenum">
              <a:rPr lang="en-US" smtClean="0"/>
              <a:t>16</a:t>
            </a:fld>
            <a:endParaRPr lang="en-US"/>
          </a:p>
        </p:txBody>
      </p:sp>
    </p:spTree>
    <p:extLst>
      <p:ext uri="{BB962C8B-B14F-4D97-AF65-F5344CB8AC3E}">
        <p14:creationId xmlns:p14="http://schemas.microsoft.com/office/powerpoint/2010/main" val="161642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ASR #2 on USS Iowa BB-61.  This is feeding the news from the Internet TTY feed.</a:t>
            </a:r>
          </a:p>
        </p:txBody>
      </p:sp>
      <p:sp>
        <p:nvSpPr>
          <p:cNvPr id="4" name="Slide Number Placeholder 3"/>
          <p:cNvSpPr>
            <a:spLocks noGrp="1"/>
          </p:cNvSpPr>
          <p:nvPr>
            <p:ph type="sldNum" sz="quarter" idx="5"/>
          </p:nvPr>
        </p:nvSpPr>
        <p:spPr/>
        <p:txBody>
          <a:bodyPr/>
          <a:lstStyle/>
          <a:p>
            <a:fld id="{6CDBD052-0356-7D41-922A-D14F688C63B0}" type="slidenum">
              <a:rPr lang="en-US" smtClean="0"/>
              <a:t>17</a:t>
            </a:fld>
            <a:endParaRPr lang="en-US"/>
          </a:p>
        </p:txBody>
      </p:sp>
    </p:spTree>
    <p:extLst>
      <p:ext uri="{BB962C8B-B14F-4D97-AF65-F5344CB8AC3E}">
        <p14:creationId xmlns:p14="http://schemas.microsoft.com/office/powerpoint/2010/main" val="4021503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11/6/20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11/6/20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11/6/20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6VkVBY9BZw?feature=oembed" TargetMode="External"/><Relationship Id="rId5" Type="http://schemas.openxmlformats.org/officeDocument/2006/relationships/image" Target="../media/image15.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LE9kpIUUvYo?feature=oembed" TargetMode="External"/><Relationship Id="rId5" Type="http://schemas.openxmlformats.org/officeDocument/2006/relationships/image" Target="../media/image18.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azPdapjmLB8?feature=oembed" TargetMode="External"/><Relationship Id="rId5" Type="http://schemas.openxmlformats.org/officeDocument/2006/relationships/image" Target="../media/image19.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k6yic.com/movies/USS%20IOWA%20ASR.mp4"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0.xml"/><Relationship Id="rId7" Type="http://schemas.openxmlformats.org/officeDocument/2006/relationships/hyperlink" Target="http://www.blackcatsystems.com/download/multimode.html" TargetMode="External"/><Relationship Id="rId2" Type="http://schemas.openxmlformats.org/officeDocument/2006/relationships/slideLayout" Target="../slideLayouts/slideLayout2.xml"/><Relationship Id="rId1" Type="http://schemas.openxmlformats.org/officeDocument/2006/relationships/video" Target="https://www.youtube.com/embed/2exSh6yEH4Y?feature=oembed" TargetMode="External"/><Relationship Id="rId6" Type="http://schemas.openxmlformats.org/officeDocument/2006/relationships/hyperlink" Target="https://hamsoft.ca/pages/mmtty.php" TargetMode="External"/><Relationship Id="rId5" Type="http://schemas.openxmlformats.org/officeDocument/2006/relationships/hyperlink" Target="http://www.w1hkj.com/" TargetMode="Externa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hyperlink" Target="http://rtty.com/" TargetMode="Externa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hyperlink" Target="https://teletype.net/" TargetMode="External"/><Relationship Id="rId4" Type="http://schemas.openxmlformats.org/officeDocument/2006/relationships/hyperlink" Target="http://navy-radio.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ermag.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Electromechanics" TargetMode="External"/><Relationship Id="rId2" Type="http://schemas.openxmlformats.org/officeDocument/2006/relationships/hyperlink" Target="https://en.wikipedia.org/wiki/Telecommunication" TargetMode="External"/><Relationship Id="rId1" Type="http://schemas.openxmlformats.org/officeDocument/2006/relationships/slideLayout" Target="../slideLayouts/slideLayout2.xml"/><Relationship Id="rId5" Type="http://schemas.openxmlformats.org/officeDocument/2006/relationships/hyperlink" Target="https://en.wikipedia.org/wiki/Radio" TargetMode="External"/><Relationship Id="rId4" Type="http://schemas.openxmlformats.org/officeDocument/2006/relationships/hyperlink" Target="https://en.wikipedia.org/wiki/Teleprin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hyperlink" Target="https://www.sigidwiki.com/images/3/3a/RTTY_170Hz_45.45Bd.mp3" TargetMode="External"/><Relationship Id="rId2" Type="http://schemas.openxmlformats.org/officeDocument/2006/relationships/hyperlink" Target="https://www.sigidwiki.com/images/2/2f/RTTY_850Hz_45.45Bd.mp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28DB-093E-4462-871A-F5735DCCFB28}"/>
              </a:ext>
            </a:extLst>
          </p:cNvPr>
          <p:cNvSpPr>
            <a:spLocks noGrp="1"/>
          </p:cNvSpPr>
          <p:nvPr>
            <p:ph type="ctrTitle"/>
          </p:nvPr>
        </p:nvSpPr>
        <p:spPr/>
        <p:txBody>
          <a:bodyPr/>
          <a:lstStyle/>
          <a:p>
            <a:r>
              <a:rPr lang="en-US" dirty="0"/>
              <a:t>RTTY</a:t>
            </a:r>
          </a:p>
        </p:txBody>
      </p:sp>
      <p:sp>
        <p:nvSpPr>
          <p:cNvPr id="3" name="Subtitle 2">
            <a:extLst>
              <a:ext uri="{FF2B5EF4-FFF2-40B4-BE49-F238E27FC236}">
                <a16:creationId xmlns:a16="http://schemas.microsoft.com/office/drawing/2014/main" id="{C01627D6-DF06-41B2-B7BC-88A56240397F}"/>
              </a:ext>
            </a:extLst>
          </p:cNvPr>
          <p:cNvSpPr>
            <a:spLocks noGrp="1"/>
          </p:cNvSpPr>
          <p:nvPr>
            <p:ph type="subTitle" idx="1"/>
          </p:nvPr>
        </p:nvSpPr>
        <p:spPr>
          <a:xfrm>
            <a:off x="1154955" y="4777381"/>
            <a:ext cx="8825658" cy="861420"/>
          </a:xfrm>
        </p:spPr>
        <p:txBody>
          <a:bodyPr/>
          <a:lstStyle/>
          <a:p>
            <a:r>
              <a:rPr lang="en-US" dirty="0"/>
              <a:t>Software and Mechanical radio Teletype Operation</a:t>
            </a:r>
          </a:p>
          <a:p>
            <a:r>
              <a:rPr lang="en-US" dirty="0"/>
              <a:t>Daniel D. Jones (K6YIC) djones@k6yic.com</a:t>
            </a:r>
          </a:p>
        </p:txBody>
      </p:sp>
      <p:sp>
        <p:nvSpPr>
          <p:cNvPr id="4" name="TextBox 3">
            <a:extLst>
              <a:ext uri="{FF2B5EF4-FFF2-40B4-BE49-F238E27FC236}">
                <a16:creationId xmlns:a16="http://schemas.microsoft.com/office/drawing/2014/main" id="{FCDD0E4B-E08B-6146-8C0E-003C23C4C4BE}"/>
              </a:ext>
            </a:extLst>
          </p:cNvPr>
          <p:cNvSpPr txBox="1"/>
          <p:nvPr/>
        </p:nvSpPr>
        <p:spPr>
          <a:xfrm>
            <a:off x="605481" y="1791730"/>
            <a:ext cx="11022227" cy="584775"/>
          </a:xfrm>
          <a:prstGeom prst="rect">
            <a:avLst/>
          </a:prstGeom>
          <a:noFill/>
        </p:spPr>
        <p:txBody>
          <a:bodyPr wrap="square" rtlCol="0">
            <a:spAutoFit/>
          </a:bodyPr>
          <a:lstStyle/>
          <a:p>
            <a:r>
              <a:rPr lang="en-US" sz="3200" dirty="0">
                <a:solidFill>
                  <a:schemeClr val="bg1"/>
                </a:solidFill>
              </a:rPr>
              <a:t>RYRYRYRYRYRYRYRYRYRYRYRYRYRYRYRYRYRYRYRYRYRY</a:t>
            </a:r>
          </a:p>
        </p:txBody>
      </p:sp>
    </p:spTree>
    <p:extLst>
      <p:ext uri="{BB962C8B-B14F-4D97-AF65-F5344CB8AC3E}">
        <p14:creationId xmlns:p14="http://schemas.microsoft.com/office/powerpoint/2010/main" val="257842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B57C-C32E-4528-967A-0E0458F84DC3}"/>
              </a:ext>
            </a:extLst>
          </p:cNvPr>
          <p:cNvSpPr>
            <a:spLocks noGrp="1"/>
          </p:cNvSpPr>
          <p:nvPr>
            <p:ph type="title"/>
          </p:nvPr>
        </p:nvSpPr>
        <p:spPr>
          <a:xfrm>
            <a:off x="1154954" y="973668"/>
            <a:ext cx="9195546" cy="706964"/>
          </a:xfrm>
        </p:spPr>
        <p:txBody>
          <a:bodyPr/>
          <a:lstStyle/>
          <a:p>
            <a:r>
              <a:rPr lang="en-US" dirty="0"/>
              <a:t>What Equipment is needed (Hardware) </a:t>
            </a:r>
          </a:p>
        </p:txBody>
      </p:sp>
      <p:sp>
        <p:nvSpPr>
          <p:cNvPr id="3" name="Content Placeholder 2">
            <a:extLst>
              <a:ext uri="{FF2B5EF4-FFF2-40B4-BE49-F238E27FC236}">
                <a16:creationId xmlns:a16="http://schemas.microsoft.com/office/drawing/2014/main" id="{469E91AC-3D95-4E74-9253-7A42D7DB22DB}"/>
              </a:ext>
            </a:extLst>
          </p:cNvPr>
          <p:cNvSpPr>
            <a:spLocks noGrp="1"/>
          </p:cNvSpPr>
          <p:nvPr>
            <p:ph idx="1"/>
          </p:nvPr>
        </p:nvSpPr>
        <p:spPr/>
        <p:txBody>
          <a:bodyPr>
            <a:normAutofit fontScale="92500" lnSpcReduction="10000"/>
          </a:bodyPr>
          <a:lstStyle/>
          <a:p>
            <a:r>
              <a:rPr lang="en-US" b="1" dirty="0"/>
              <a:t>Teletype Machine </a:t>
            </a:r>
          </a:p>
          <a:p>
            <a:pPr lvl="1"/>
            <a:r>
              <a:rPr lang="en-US" dirty="0"/>
              <a:t>Model 28 as well as 15, 19, 26s plus more were used by Amateurs over the years</a:t>
            </a:r>
          </a:p>
          <a:p>
            <a:r>
              <a:rPr lang="en-US" b="1" dirty="0"/>
              <a:t>Loop Supply </a:t>
            </a:r>
            <a:r>
              <a:rPr lang="en-US" dirty="0"/>
              <a:t>(Some Terminal Units include this)</a:t>
            </a:r>
          </a:p>
          <a:p>
            <a:pPr lvl="1"/>
            <a:r>
              <a:rPr lang="en-US" dirty="0"/>
              <a:t>These can be made from original Teletype or Military units or more modern supplies like the HP6634 or HP6407 DC Supplies.  120v 60ma or 20ma DC output.</a:t>
            </a:r>
          </a:p>
          <a:p>
            <a:r>
              <a:rPr lang="en-US" b="1" dirty="0"/>
              <a:t>Terminal unit </a:t>
            </a:r>
            <a:r>
              <a:rPr lang="en-US" dirty="0"/>
              <a:t>(Converter, Modulator/Demodulator) </a:t>
            </a:r>
          </a:p>
          <a:p>
            <a:pPr lvl="1"/>
            <a:r>
              <a:rPr lang="en-US" dirty="0"/>
              <a:t>Military options like CV89, CV-2460, CV3510 have limited capabilities but are well built units that current software and radios can still tune. (200hz, 850hz shift)</a:t>
            </a:r>
          </a:p>
          <a:p>
            <a:pPr lvl="1"/>
            <a:r>
              <a:rPr lang="en-US" dirty="0"/>
              <a:t>Many 170hz shift Terminal units by companies like HAL, </a:t>
            </a:r>
            <a:r>
              <a:rPr lang="en-US" dirty="0" err="1"/>
              <a:t>Flesure</a:t>
            </a:r>
            <a:r>
              <a:rPr lang="en-US" dirty="0"/>
              <a:t>, </a:t>
            </a:r>
            <a:r>
              <a:rPr lang="en-US" dirty="0" err="1"/>
              <a:t>Kantronics</a:t>
            </a:r>
            <a:r>
              <a:rPr lang="en-US" dirty="0"/>
              <a:t>.  These usually include built in loop supply.</a:t>
            </a:r>
          </a:p>
          <a:p>
            <a:r>
              <a:rPr lang="en-US" b="1" dirty="0"/>
              <a:t>Cables</a:t>
            </a:r>
            <a:r>
              <a:rPr lang="en-US" dirty="0"/>
              <a:t> to connect Audio in/out and transmitter keying.</a:t>
            </a:r>
          </a:p>
          <a:p>
            <a:pPr marL="457200" lvl="1" indent="0">
              <a:buNone/>
            </a:pPr>
            <a:endParaRPr lang="en-US" dirty="0"/>
          </a:p>
        </p:txBody>
      </p:sp>
    </p:spTree>
    <p:extLst>
      <p:ext uri="{BB962C8B-B14F-4D97-AF65-F5344CB8AC3E}">
        <p14:creationId xmlns:p14="http://schemas.microsoft.com/office/powerpoint/2010/main" val="34527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B57C-C32E-4528-967A-0E0458F84DC3}"/>
              </a:ext>
            </a:extLst>
          </p:cNvPr>
          <p:cNvSpPr>
            <a:spLocks noGrp="1"/>
          </p:cNvSpPr>
          <p:nvPr>
            <p:ph type="title"/>
          </p:nvPr>
        </p:nvSpPr>
        <p:spPr>
          <a:xfrm>
            <a:off x="1154954" y="973668"/>
            <a:ext cx="9195546" cy="706964"/>
          </a:xfrm>
        </p:spPr>
        <p:txBody>
          <a:bodyPr/>
          <a:lstStyle/>
          <a:p>
            <a:r>
              <a:rPr lang="en-US" dirty="0"/>
              <a:t>What Equipment is needed (Teletype) </a:t>
            </a:r>
          </a:p>
        </p:txBody>
      </p:sp>
      <p:pic>
        <p:nvPicPr>
          <p:cNvPr id="5" name="Content Placeholder 4" descr="A picture containing old, photo, sitting, cat&#10;&#10;Description automatically generated">
            <a:extLst>
              <a:ext uri="{FF2B5EF4-FFF2-40B4-BE49-F238E27FC236}">
                <a16:creationId xmlns:a16="http://schemas.microsoft.com/office/drawing/2014/main" id="{6A72882D-4BCA-40E6-8EC5-78A24D360D1E}"/>
              </a:ext>
            </a:extLst>
          </p:cNvPr>
          <p:cNvPicPr>
            <a:picLocks noGrp="1" noChangeAspect="1"/>
          </p:cNvPicPr>
          <p:nvPr>
            <p:ph idx="1"/>
          </p:nvPr>
        </p:nvPicPr>
        <p:blipFill>
          <a:blip r:embed="rId2"/>
          <a:stretch>
            <a:fillRect/>
          </a:stretch>
        </p:blipFill>
        <p:spPr>
          <a:xfrm>
            <a:off x="154421" y="2643517"/>
            <a:ext cx="2001065" cy="3351784"/>
          </a:xfrm>
        </p:spPr>
      </p:pic>
      <p:pic>
        <p:nvPicPr>
          <p:cNvPr id="7" name="Picture 6" descr="A picture containing indoor, cabinet, kitchen, refrigerator&#10;&#10;Description automatically generated">
            <a:extLst>
              <a:ext uri="{FF2B5EF4-FFF2-40B4-BE49-F238E27FC236}">
                <a16:creationId xmlns:a16="http://schemas.microsoft.com/office/drawing/2014/main" id="{B418D339-B0A2-4BF2-9CAF-8160B80A6F07}"/>
              </a:ext>
            </a:extLst>
          </p:cNvPr>
          <p:cNvPicPr>
            <a:picLocks noChangeAspect="1"/>
          </p:cNvPicPr>
          <p:nvPr/>
        </p:nvPicPr>
        <p:blipFill>
          <a:blip r:embed="rId3"/>
          <a:stretch>
            <a:fillRect/>
          </a:stretch>
        </p:blipFill>
        <p:spPr>
          <a:xfrm>
            <a:off x="2587924" y="2671763"/>
            <a:ext cx="4469045" cy="3351784"/>
          </a:xfrm>
          <a:prstGeom prst="rect">
            <a:avLst/>
          </a:prstGeom>
        </p:spPr>
      </p:pic>
      <p:pic>
        <p:nvPicPr>
          <p:cNvPr id="9" name="Picture 8" descr="A close up of a typewriter&#10;&#10;Description automatically generated">
            <a:extLst>
              <a:ext uri="{FF2B5EF4-FFF2-40B4-BE49-F238E27FC236}">
                <a16:creationId xmlns:a16="http://schemas.microsoft.com/office/drawing/2014/main" id="{3574EA99-28AE-49E0-A633-B87F48006AA6}"/>
              </a:ext>
            </a:extLst>
          </p:cNvPr>
          <p:cNvPicPr>
            <a:picLocks noChangeAspect="1"/>
          </p:cNvPicPr>
          <p:nvPr/>
        </p:nvPicPr>
        <p:blipFill>
          <a:blip r:embed="rId4"/>
          <a:stretch>
            <a:fillRect/>
          </a:stretch>
        </p:blipFill>
        <p:spPr>
          <a:xfrm>
            <a:off x="7527069" y="2671764"/>
            <a:ext cx="4469045" cy="3351784"/>
          </a:xfrm>
          <a:prstGeom prst="rect">
            <a:avLst/>
          </a:prstGeom>
        </p:spPr>
      </p:pic>
      <p:sp>
        <p:nvSpPr>
          <p:cNvPr id="10" name="TextBox 9">
            <a:extLst>
              <a:ext uri="{FF2B5EF4-FFF2-40B4-BE49-F238E27FC236}">
                <a16:creationId xmlns:a16="http://schemas.microsoft.com/office/drawing/2014/main" id="{8A59F599-762F-4E6C-973A-3CA10420A30B}"/>
              </a:ext>
            </a:extLst>
          </p:cNvPr>
          <p:cNvSpPr txBox="1"/>
          <p:nvPr/>
        </p:nvSpPr>
        <p:spPr>
          <a:xfrm>
            <a:off x="2587923" y="6455194"/>
            <a:ext cx="4469045" cy="369332"/>
          </a:xfrm>
          <a:prstGeom prst="rect">
            <a:avLst/>
          </a:prstGeom>
          <a:noFill/>
        </p:spPr>
        <p:txBody>
          <a:bodyPr wrap="square" rtlCol="0">
            <a:spAutoFit/>
          </a:bodyPr>
          <a:lstStyle/>
          <a:p>
            <a:pPr algn="ctr"/>
            <a:r>
              <a:rPr lang="en-US" dirty="0"/>
              <a:t>Model 28 ASR</a:t>
            </a:r>
          </a:p>
        </p:txBody>
      </p:sp>
      <p:sp>
        <p:nvSpPr>
          <p:cNvPr id="11" name="TextBox 10">
            <a:extLst>
              <a:ext uri="{FF2B5EF4-FFF2-40B4-BE49-F238E27FC236}">
                <a16:creationId xmlns:a16="http://schemas.microsoft.com/office/drawing/2014/main" id="{D3E8179E-B77E-40E5-93DC-5460FA315648}"/>
              </a:ext>
            </a:extLst>
          </p:cNvPr>
          <p:cNvSpPr txBox="1"/>
          <p:nvPr/>
        </p:nvSpPr>
        <p:spPr>
          <a:xfrm>
            <a:off x="7679469" y="6535947"/>
            <a:ext cx="4469045" cy="369332"/>
          </a:xfrm>
          <a:prstGeom prst="rect">
            <a:avLst/>
          </a:prstGeom>
          <a:noFill/>
        </p:spPr>
        <p:txBody>
          <a:bodyPr wrap="square" rtlCol="0">
            <a:spAutoFit/>
          </a:bodyPr>
          <a:lstStyle/>
          <a:p>
            <a:pPr algn="ctr"/>
            <a:r>
              <a:rPr lang="en-US" dirty="0"/>
              <a:t>Model 19</a:t>
            </a:r>
          </a:p>
        </p:txBody>
      </p:sp>
      <p:sp>
        <p:nvSpPr>
          <p:cNvPr id="12" name="TextBox 11">
            <a:extLst>
              <a:ext uri="{FF2B5EF4-FFF2-40B4-BE49-F238E27FC236}">
                <a16:creationId xmlns:a16="http://schemas.microsoft.com/office/drawing/2014/main" id="{44EB3435-86CB-4FD9-8D11-18A93F8E1DC6}"/>
              </a:ext>
            </a:extLst>
          </p:cNvPr>
          <p:cNvSpPr txBox="1"/>
          <p:nvPr/>
        </p:nvSpPr>
        <p:spPr>
          <a:xfrm>
            <a:off x="154420" y="6455194"/>
            <a:ext cx="2125141" cy="369332"/>
          </a:xfrm>
          <a:prstGeom prst="rect">
            <a:avLst/>
          </a:prstGeom>
          <a:noFill/>
        </p:spPr>
        <p:txBody>
          <a:bodyPr wrap="square" rtlCol="0">
            <a:spAutoFit/>
          </a:bodyPr>
          <a:lstStyle/>
          <a:p>
            <a:pPr algn="ctr"/>
            <a:r>
              <a:rPr lang="en-US" dirty="0"/>
              <a:t>Model 28 RO</a:t>
            </a:r>
          </a:p>
        </p:txBody>
      </p:sp>
    </p:spTree>
    <p:extLst>
      <p:ext uri="{BB962C8B-B14F-4D97-AF65-F5344CB8AC3E}">
        <p14:creationId xmlns:p14="http://schemas.microsoft.com/office/powerpoint/2010/main" val="2892108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B57C-C32E-4528-967A-0E0458F84DC3}"/>
              </a:ext>
            </a:extLst>
          </p:cNvPr>
          <p:cNvSpPr>
            <a:spLocks noGrp="1"/>
          </p:cNvSpPr>
          <p:nvPr>
            <p:ph type="title"/>
          </p:nvPr>
        </p:nvSpPr>
        <p:spPr>
          <a:xfrm>
            <a:off x="698500" y="973668"/>
            <a:ext cx="9652000" cy="706964"/>
          </a:xfrm>
        </p:spPr>
        <p:txBody>
          <a:bodyPr/>
          <a:lstStyle/>
          <a:p>
            <a:r>
              <a:rPr lang="en-US" dirty="0"/>
              <a:t>What Equipment is needed (Terminal Units) </a:t>
            </a:r>
          </a:p>
        </p:txBody>
      </p:sp>
      <p:sp>
        <p:nvSpPr>
          <p:cNvPr id="10" name="TextBox 9">
            <a:extLst>
              <a:ext uri="{FF2B5EF4-FFF2-40B4-BE49-F238E27FC236}">
                <a16:creationId xmlns:a16="http://schemas.microsoft.com/office/drawing/2014/main" id="{8A59F599-762F-4E6C-973A-3CA10420A30B}"/>
              </a:ext>
            </a:extLst>
          </p:cNvPr>
          <p:cNvSpPr txBox="1"/>
          <p:nvPr/>
        </p:nvSpPr>
        <p:spPr>
          <a:xfrm>
            <a:off x="531449" y="6316788"/>
            <a:ext cx="2318262" cy="369332"/>
          </a:xfrm>
          <a:prstGeom prst="rect">
            <a:avLst/>
          </a:prstGeom>
          <a:noFill/>
        </p:spPr>
        <p:txBody>
          <a:bodyPr wrap="square" rtlCol="0">
            <a:spAutoFit/>
          </a:bodyPr>
          <a:lstStyle/>
          <a:p>
            <a:pPr algn="ctr"/>
            <a:r>
              <a:rPr lang="en-US" dirty="0"/>
              <a:t>Military CV-2460</a:t>
            </a:r>
          </a:p>
        </p:txBody>
      </p:sp>
      <p:sp>
        <p:nvSpPr>
          <p:cNvPr id="11" name="TextBox 10">
            <a:extLst>
              <a:ext uri="{FF2B5EF4-FFF2-40B4-BE49-F238E27FC236}">
                <a16:creationId xmlns:a16="http://schemas.microsoft.com/office/drawing/2014/main" id="{D3E8179E-B77E-40E5-93DC-5460FA315648}"/>
              </a:ext>
            </a:extLst>
          </p:cNvPr>
          <p:cNvSpPr txBox="1"/>
          <p:nvPr/>
        </p:nvSpPr>
        <p:spPr>
          <a:xfrm>
            <a:off x="8077444" y="5515000"/>
            <a:ext cx="4469045" cy="369332"/>
          </a:xfrm>
          <a:prstGeom prst="rect">
            <a:avLst/>
          </a:prstGeom>
          <a:noFill/>
        </p:spPr>
        <p:txBody>
          <a:bodyPr wrap="square" rtlCol="0">
            <a:spAutoFit/>
          </a:bodyPr>
          <a:lstStyle/>
          <a:p>
            <a:pPr algn="ctr"/>
            <a:r>
              <a:rPr lang="en-US" dirty="0"/>
              <a:t>Consumer Flesher TU-170</a:t>
            </a:r>
          </a:p>
        </p:txBody>
      </p:sp>
      <p:sp>
        <p:nvSpPr>
          <p:cNvPr id="12" name="TextBox 11">
            <a:extLst>
              <a:ext uri="{FF2B5EF4-FFF2-40B4-BE49-F238E27FC236}">
                <a16:creationId xmlns:a16="http://schemas.microsoft.com/office/drawing/2014/main" id="{44EB3435-86CB-4FD9-8D11-18A93F8E1DC6}"/>
              </a:ext>
            </a:extLst>
          </p:cNvPr>
          <p:cNvSpPr txBox="1"/>
          <p:nvPr/>
        </p:nvSpPr>
        <p:spPr>
          <a:xfrm>
            <a:off x="1077272" y="3978017"/>
            <a:ext cx="2444823" cy="369332"/>
          </a:xfrm>
          <a:prstGeom prst="rect">
            <a:avLst/>
          </a:prstGeom>
          <a:noFill/>
        </p:spPr>
        <p:txBody>
          <a:bodyPr wrap="square" rtlCol="0">
            <a:spAutoFit/>
          </a:bodyPr>
          <a:lstStyle/>
          <a:p>
            <a:pPr algn="ctr"/>
            <a:r>
              <a:rPr lang="en-US" dirty="0"/>
              <a:t>Consumer </a:t>
            </a:r>
            <a:r>
              <a:rPr lang="en-US" dirty="0" err="1"/>
              <a:t>Dovetron</a:t>
            </a:r>
            <a:endParaRPr lang="en-US" dirty="0"/>
          </a:p>
        </p:txBody>
      </p:sp>
      <p:pic>
        <p:nvPicPr>
          <p:cNvPr id="8" name="Picture 7" descr="A picture containing sitting, small, stereo, display&#10;&#10;Description automatically generated">
            <a:extLst>
              <a:ext uri="{FF2B5EF4-FFF2-40B4-BE49-F238E27FC236}">
                <a16:creationId xmlns:a16="http://schemas.microsoft.com/office/drawing/2014/main" id="{F9B80B51-3362-4881-90D5-511AA28B6D39}"/>
              </a:ext>
            </a:extLst>
          </p:cNvPr>
          <p:cNvPicPr>
            <a:picLocks noChangeAspect="1"/>
          </p:cNvPicPr>
          <p:nvPr/>
        </p:nvPicPr>
        <p:blipFill>
          <a:blip r:embed="rId3"/>
          <a:stretch>
            <a:fillRect/>
          </a:stretch>
        </p:blipFill>
        <p:spPr>
          <a:xfrm>
            <a:off x="47184" y="2320506"/>
            <a:ext cx="4625612" cy="1657511"/>
          </a:xfrm>
          <a:prstGeom prst="rect">
            <a:avLst/>
          </a:prstGeom>
        </p:spPr>
      </p:pic>
      <p:pic>
        <p:nvPicPr>
          <p:cNvPr id="14" name="Picture 13" descr="A picture containing sitting, table, old, microwave&#10;&#10;Description automatically generated">
            <a:extLst>
              <a:ext uri="{FF2B5EF4-FFF2-40B4-BE49-F238E27FC236}">
                <a16:creationId xmlns:a16="http://schemas.microsoft.com/office/drawing/2014/main" id="{B911EAF7-E1EB-43E2-A25D-816BF6DE2B7C}"/>
              </a:ext>
            </a:extLst>
          </p:cNvPr>
          <p:cNvPicPr>
            <a:picLocks noChangeAspect="1"/>
          </p:cNvPicPr>
          <p:nvPr/>
        </p:nvPicPr>
        <p:blipFill>
          <a:blip r:embed="rId4"/>
          <a:stretch>
            <a:fillRect/>
          </a:stretch>
        </p:blipFill>
        <p:spPr>
          <a:xfrm>
            <a:off x="8586355" y="2643095"/>
            <a:ext cx="3451225" cy="2849635"/>
          </a:xfrm>
          <a:prstGeom prst="rect">
            <a:avLst/>
          </a:prstGeom>
        </p:spPr>
      </p:pic>
      <p:pic>
        <p:nvPicPr>
          <p:cNvPr id="16" name="Picture 15" descr="A circuit board&#10;&#10;Description automatically generated">
            <a:extLst>
              <a:ext uri="{FF2B5EF4-FFF2-40B4-BE49-F238E27FC236}">
                <a16:creationId xmlns:a16="http://schemas.microsoft.com/office/drawing/2014/main" id="{81136E51-1872-433D-85F6-5534EE663926}"/>
              </a:ext>
            </a:extLst>
          </p:cNvPr>
          <p:cNvPicPr>
            <a:picLocks noChangeAspect="1"/>
          </p:cNvPicPr>
          <p:nvPr/>
        </p:nvPicPr>
        <p:blipFill>
          <a:blip r:embed="rId5"/>
          <a:stretch>
            <a:fillRect/>
          </a:stretch>
        </p:blipFill>
        <p:spPr>
          <a:xfrm>
            <a:off x="70871" y="4497780"/>
            <a:ext cx="3451224" cy="1725612"/>
          </a:xfrm>
          <a:prstGeom prst="rect">
            <a:avLst/>
          </a:prstGeom>
        </p:spPr>
      </p:pic>
      <p:pic>
        <p:nvPicPr>
          <p:cNvPr id="18" name="Picture 17" descr="A picture containing indoor, cabinet, refrigerator, kitchen&#10;&#10;Description automatically generated">
            <a:extLst>
              <a:ext uri="{FF2B5EF4-FFF2-40B4-BE49-F238E27FC236}">
                <a16:creationId xmlns:a16="http://schemas.microsoft.com/office/drawing/2014/main" id="{586ADC10-45A7-451D-ADAC-24EFD9E17544}"/>
              </a:ext>
            </a:extLst>
          </p:cNvPr>
          <p:cNvPicPr>
            <a:picLocks noChangeAspect="1"/>
          </p:cNvPicPr>
          <p:nvPr/>
        </p:nvPicPr>
        <p:blipFill>
          <a:blip r:embed="rId6"/>
          <a:stretch>
            <a:fillRect/>
          </a:stretch>
        </p:blipFill>
        <p:spPr>
          <a:xfrm>
            <a:off x="4790515" y="3354780"/>
            <a:ext cx="3048000" cy="2286000"/>
          </a:xfrm>
          <a:prstGeom prst="rect">
            <a:avLst/>
          </a:prstGeom>
        </p:spPr>
      </p:pic>
      <p:sp>
        <p:nvSpPr>
          <p:cNvPr id="19" name="TextBox 18">
            <a:extLst>
              <a:ext uri="{FF2B5EF4-FFF2-40B4-BE49-F238E27FC236}">
                <a16:creationId xmlns:a16="http://schemas.microsoft.com/office/drawing/2014/main" id="{A9A7CD8F-05E0-496D-82F9-5934DBDE1B52}"/>
              </a:ext>
            </a:extLst>
          </p:cNvPr>
          <p:cNvSpPr txBox="1"/>
          <p:nvPr/>
        </p:nvSpPr>
        <p:spPr>
          <a:xfrm>
            <a:off x="5464399" y="5699666"/>
            <a:ext cx="1529430" cy="646331"/>
          </a:xfrm>
          <a:prstGeom prst="rect">
            <a:avLst/>
          </a:prstGeom>
          <a:noFill/>
        </p:spPr>
        <p:txBody>
          <a:bodyPr wrap="square" rtlCol="0">
            <a:spAutoFit/>
          </a:bodyPr>
          <a:lstStyle/>
          <a:p>
            <a:pPr algn="ctr"/>
            <a:r>
              <a:rPr lang="en-US" dirty="0"/>
              <a:t>Military URA-8B</a:t>
            </a:r>
          </a:p>
        </p:txBody>
      </p:sp>
      <p:sp>
        <p:nvSpPr>
          <p:cNvPr id="20" name="TextBox 19">
            <a:extLst>
              <a:ext uri="{FF2B5EF4-FFF2-40B4-BE49-F238E27FC236}">
                <a16:creationId xmlns:a16="http://schemas.microsoft.com/office/drawing/2014/main" id="{D7A73C70-2D5E-4D1E-9E94-C18F383674EE}"/>
              </a:ext>
            </a:extLst>
          </p:cNvPr>
          <p:cNvSpPr txBox="1"/>
          <p:nvPr/>
        </p:nvSpPr>
        <p:spPr>
          <a:xfrm>
            <a:off x="8077444" y="6049380"/>
            <a:ext cx="3760630" cy="646331"/>
          </a:xfrm>
          <a:prstGeom prst="rect">
            <a:avLst/>
          </a:prstGeom>
          <a:noFill/>
          <a:ln>
            <a:solidFill>
              <a:schemeClr val="accent1"/>
            </a:solidFill>
          </a:ln>
        </p:spPr>
        <p:txBody>
          <a:bodyPr wrap="square" rtlCol="0">
            <a:spAutoFit/>
          </a:bodyPr>
          <a:lstStyle/>
          <a:p>
            <a:r>
              <a:rPr lang="en-US" dirty="0"/>
              <a:t>Other companies include HAL </a:t>
            </a:r>
            <a:r>
              <a:rPr lang="en-US" dirty="0" err="1"/>
              <a:t>Kantronics</a:t>
            </a:r>
            <a:r>
              <a:rPr lang="en-US" dirty="0"/>
              <a:t> and others</a:t>
            </a:r>
          </a:p>
        </p:txBody>
      </p:sp>
    </p:spTree>
    <p:extLst>
      <p:ext uri="{BB962C8B-B14F-4D97-AF65-F5344CB8AC3E}">
        <p14:creationId xmlns:p14="http://schemas.microsoft.com/office/powerpoint/2010/main" val="3189940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7"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 name="Rectangle 18">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63FCE3E-A7C0-487D-BCE0-7C4555411499}"/>
              </a:ext>
            </a:extLst>
          </p:cNvPr>
          <p:cNvSpPr>
            <a:spLocks noGrp="1"/>
          </p:cNvSpPr>
          <p:nvPr>
            <p:ph type="title"/>
          </p:nvPr>
        </p:nvSpPr>
        <p:spPr>
          <a:xfrm>
            <a:off x="9048997" y="1142999"/>
            <a:ext cx="2494074" cy="3951515"/>
          </a:xfrm>
        </p:spPr>
        <p:txBody>
          <a:bodyPr vert="horz" lIns="91440" tIns="45720" rIns="91440" bIns="45720" rtlCol="0" anchor="b">
            <a:normAutofit/>
          </a:bodyPr>
          <a:lstStyle/>
          <a:p>
            <a:pPr algn="ctr">
              <a:lnSpc>
                <a:spcPct val="90000"/>
              </a:lnSpc>
            </a:pPr>
            <a:r>
              <a:rPr lang="en-US" sz="2400" b="0" i="0" kern="1200" dirty="0">
                <a:solidFill>
                  <a:srgbClr val="EBEBEB"/>
                </a:solidFill>
                <a:latin typeface="+mj-lt"/>
                <a:ea typeface="+mj-ea"/>
                <a:cs typeface="+mj-cs"/>
              </a:rPr>
              <a:t>Vintage Equipment Demonstration</a:t>
            </a:r>
            <a:br>
              <a:rPr lang="en-US" sz="2400" b="0" i="0" kern="1200" dirty="0">
                <a:solidFill>
                  <a:srgbClr val="EBEBEB"/>
                </a:solidFill>
                <a:latin typeface="+mj-lt"/>
                <a:ea typeface="+mj-ea"/>
                <a:cs typeface="+mj-cs"/>
              </a:rPr>
            </a:br>
            <a:r>
              <a:rPr lang="en-US" sz="2400" b="0" i="0" kern="1200" dirty="0">
                <a:solidFill>
                  <a:srgbClr val="EBEBEB"/>
                </a:solidFill>
                <a:latin typeface="+mj-lt"/>
                <a:ea typeface="+mj-ea"/>
                <a:cs typeface="+mj-cs"/>
              </a:rPr>
              <a:t> </a:t>
            </a:r>
            <a:br>
              <a:rPr lang="en-US" sz="2400" b="0" i="0" kern="1200" dirty="0">
                <a:solidFill>
                  <a:srgbClr val="EBEBEB"/>
                </a:solidFill>
                <a:latin typeface="+mj-lt"/>
                <a:ea typeface="+mj-ea"/>
                <a:cs typeface="+mj-cs"/>
              </a:rPr>
            </a:br>
            <a:r>
              <a:rPr lang="en-US" sz="2400" b="0" i="0" kern="1200" dirty="0">
                <a:solidFill>
                  <a:srgbClr val="EBEBEB"/>
                </a:solidFill>
                <a:latin typeface="+mj-lt"/>
                <a:ea typeface="+mj-ea"/>
                <a:cs typeface="+mj-cs"/>
              </a:rPr>
              <a:t>Model 28 (TT-307/UG) KSR </a:t>
            </a:r>
            <a:br>
              <a:rPr lang="en-US" sz="2400" b="0" i="0" kern="1200" dirty="0">
                <a:solidFill>
                  <a:srgbClr val="EBEBEB"/>
                </a:solidFill>
                <a:latin typeface="+mj-lt"/>
                <a:ea typeface="+mj-ea"/>
                <a:cs typeface="+mj-cs"/>
              </a:rPr>
            </a:br>
            <a:br>
              <a:rPr lang="en-US" sz="2400" b="0" i="0" kern="1200" dirty="0">
                <a:solidFill>
                  <a:srgbClr val="EBEBEB"/>
                </a:solidFill>
                <a:latin typeface="+mj-lt"/>
                <a:ea typeface="+mj-ea"/>
                <a:cs typeface="+mj-cs"/>
              </a:rPr>
            </a:br>
            <a:r>
              <a:rPr lang="en-US" sz="2400" b="0" i="0" kern="1200" dirty="0">
                <a:solidFill>
                  <a:srgbClr val="EBEBEB"/>
                </a:solidFill>
                <a:latin typeface="+mj-lt"/>
                <a:ea typeface="+mj-ea"/>
                <a:cs typeface="+mj-cs"/>
              </a:rPr>
              <a:t>(</a:t>
            </a:r>
            <a:r>
              <a:rPr lang="en-US" sz="2400" b="0" i="0" kern="1200" dirty="0" err="1">
                <a:solidFill>
                  <a:srgbClr val="EBEBEB"/>
                </a:solidFill>
                <a:latin typeface="+mj-lt"/>
                <a:ea typeface="+mj-ea"/>
                <a:cs typeface="+mj-cs"/>
              </a:rPr>
              <a:t>Clatternet</a:t>
            </a:r>
            <a:r>
              <a:rPr lang="en-US" sz="2400" b="0" i="0" kern="1200" dirty="0">
                <a:solidFill>
                  <a:srgbClr val="EBEBEB"/>
                </a:solidFill>
                <a:latin typeface="+mj-lt"/>
                <a:ea typeface="+mj-ea"/>
                <a:cs typeface="+mj-cs"/>
              </a:rPr>
              <a:t> with MRCG West)</a:t>
            </a:r>
            <a:br>
              <a:rPr lang="en-US" sz="2400" b="0" i="0" kern="1200" dirty="0">
                <a:solidFill>
                  <a:srgbClr val="EBEBEB"/>
                </a:solidFill>
                <a:latin typeface="+mj-lt"/>
                <a:ea typeface="+mj-ea"/>
                <a:cs typeface="+mj-cs"/>
              </a:rPr>
            </a:br>
            <a:endParaRPr lang="en-US" sz="2400" b="0" i="0" kern="1200" dirty="0">
              <a:solidFill>
                <a:srgbClr val="EBEBEB"/>
              </a:solidFill>
              <a:latin typeface="+mj-lt"/>
              <a:ea typeface="+mj-ea"/>
              <a:cs typeface="+mj-cs"/>
            </a:endParaRPr>
          </a:p>
        </p:txBody>
      </p:sp>
      <p:pic>
        <p:nvPicPr>
          <p:cNvPr id="4" name="Online Media 3" descr="Teletype M28 TT-307/UG 1st Run">
            <a:hlinkClick r:id="" action="ppaction://media"/>
            <a:extLst>
              <a:ext uri="{FF2B5EF4-FFF2-40B4-BE49-F238E27FC236}">
                <a16:creationId xmlns:a16="http://schemas.microsoft.com/office/drawing/2014/main" id="{817AADE6-AA5B-DE47-A716-E2D6DD865F5D}"/>
              </a:ext>
            </a:extLst>
          </p:cNvPr>
          <p:cNvPicPr>
            <a:picLocks noRot="1" noChangeAspect="1"/>
          </p:cNvPicPr>
          <p:nvPr>
            <a:videoFile r:link="rId1"/>
          </p:nvPr>
        </p:nvPicPr>
        <p:blipFill>
          <a:blip r:embed="rId5"/>
          <a:stretch>
            <a:fillRect/>
          </a:stretch>
        </p:blipFill>
        <p:spPr>
          <a:xfrm>
            <a:off x="914400" y="1142999"/>
            <a:ext cx="8128004" cy="4572002"/>
          </a:xfrm>
          <a:prstGeom prst="rect">
            <a:avLst/>
          </a:prstGeom>
        </p:spPr>
      </p:pic>
    </p:spTree>
    <p:extLst>
      <p:ext uri="{BB962C8B-B14F-4D97-AF65-F5344CB8AC3E}">
        <p14:creationId xmlns:p14="http://schemas.microsoft.com/office/powerpoint/2010/main" val="31106522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A2D1E-463F-48B6-86F2-16DE01313AFE}"/>
              </a:ext>
            </a:extLst>
          </p:cNvPr>
          <p:cNvSpPr>
            <a:spLocks noGrp="1"/>
          </p:cNvSpPr>
          <p:nvPr>
            <p:ph type="title"/>
          </p:nvPr>
        </p:nvSpPr>
        <p:spPr/>
        <p:txBody>
          <a:bodyPr/>
          <a:lstStyle/>
          <a:p>
            <a:r>
              <a:rPr lang="en-US" dirty="0"/>
              <a:t>Decoding RTTY</a:t>
            </a:r>
          </a:p>
        </p:txBody>
      </p:sp>
      <p:pic>
        <p:nvPicPr>
          <p:cNvPr id="5" name="Content Placeholder 4" descr="A close up of text on a white background&#10;&#10;Description automatically generated">
            <a:extLst>
              <a:ext uri="{FF2B5EF4-FFF2-40B4-BE49-F238E27FC236}">
                <a16:creationId xmlns:a16="http://schemas.microsoft.com/office/drawing/2014/main" id="{FE7E065B-173B-44E3-967B-3FA6DAB0CAF0}"/>
              </a:ext>
            </a:extLst>
          </p:cNvPr>
          <p:cNvPicPr>
            <a:picLocks noGrp="1" noChangeAspect="1"/>
          </p:cNvPicPr>
          <p:nvPr>
            <p:ph idx="1"/>
          </p:nvPr>
        </p:nvPicPr>
        <p:blipFill>
          <a:blip r:embed="rId3"/>
          <a:stretch>
            <a:fillRect/>
          </a:stretch>
        </p:blipFill>
        <p:spPr>
          <a:xfrm>
            <a:off x="464679" y="2714469"/>
            <a:ext cx="5526818" cy="3701996"/>
          </a:xfrm>
        </p:spPr>
      </p:pic>
      <p:pic>
        <p:nvPicPr>
          <p:cNvPr id="7" name="Picture 6" descr="A picture containing chart&#10;&#10;Description automatically generated">
            <a:extLst>
              <a:ext uri="{FF2B5EF4-FFF2-40B4-BE49-F238E27FC236}">
                <a16:creationId xmlns:a16="http://schemas.microsoft.com/office/drawing/2014/main" id="{AEEF6BA3-A039-4295-A5EB-E725A468E8E5}"/>
              </a:ext>
            </a:extLst>
          </p:cNvPr>
          <p:cNvPicPr>
            <a:picLocks noChangeAspect="1"/>
          </p:cNvPicPr>
          <p:nvPr/>
        </p:nvPicPr>
        <p:blipFill>
          <a:blip r:embed="rId4"/>
          <a:stretch>
            <a:fillRect/>
          </a:stretch>
        </p:blipFill>
        <p:spPr>
          <a:xfrm>
            <a:off x="6538640" y="3732030"/>
            <a:ext cx="4810125" cy="1666875"/>
          </a:xfrm>
          <a:prstGeom prst="rect">
            <a:avLst/>
          </a:prstGeom>
        </p:spPr>
      </p:pic>
    </p:spTree>
    <p:extLst>
      <p:ext uri="{BB962C8B-B14F-4D97-AF65-F5344CB8AC3E}">
        <p14:creationId xmlns:p14="http://schemas.microsoft.com/office/powerpoint/2010/main" val="251041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5" name="Rectangle 4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9" name="Rectangle 4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1">
            <a:extLst>
              <a:ext uri="{FF2B5EF4-FFF2-40B4-BE49-F238E27FC236}">
                <a16:creationId xmlns:a16="http://schemas.microsoft.com/office/drawing/2014/main" id="{8D0C4FE8-1A44-4E35-878A-6D08E694B411}"/>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400" b="0" i="0" kern="1200">
                <a:solidFill>
                  <a:srgbClr val="EBEBEB"/>
                </a:solidFill>
                <a:latin typeface="+mj-lt"/>
                <a:ea typeface="+mj-ea"/>
                <a:cs typeface="+mj-cs"/>
              </a:rPr>
              <a:t>Vintage Equipment Demonstration </a:t>
            </a:r>
            <a:br>
              <a:rPr lang="en-US" sz="3400" b="0" i="0" kern="1200">
                <a:solidFill>
                  <a:srgbClr val="EBEBEB"/>
                </a:solidFill>
                <a:latin typeface="+mj-lt"/>
                <a:ea typeface="+mj-ea"/>
                <a:cs typeface="+mj-cs"/>
              </a:rPr>
            </a:br>
            <a:r>
              <a:rPr lang="en-US" sz="3400" b="0" i="0" kern="1200">
                <a:solidFill>
                  <a:srgbClr val="EBEBEB"/>
                </a:solidFill>
                <a:latin typeface="+mj-lt"/>
                <a:ea typeface="+mj-ea"/>
                <a:cs typeface="+mj-cs"/>
              </a:rPr>
              <a:t>TT-192a Typing Reperforator Slow Motion</a:t>
            </a:r>
          </a:p>
        </p:txBody>
      </p:sp>
      <p:pic>
        <p:nvPicPr>
          <p:cNvPr id="2" name="Online Media 1" descr="Teletype M28 TT-192A Slow Motion">
            <a:hlinkClick r:id="" action="ppaction://media"/>
            <a:extLst>
              <a:ext uri="{FF2B5EF4-FFF2-40B4-BE49-F238E27FC236}">
                <a16:creationId xmlns:a16="http://schemas.microsoft.com/office/drawing/2014/main" id="{BB618FC7-8E1E-1044-B946-3DF9CCA0FB3D}"/>
              </a:ext>
            </a:extLst>
          </p:cNvPr>
          <p:cNvPicPr>
            <a:picLocks noRot="1" noChangeAspect="1"/>
          </p:cNvPicPr>
          <p:nvPr>
            <a:videoFile r:link="rId1"/>
          </p:nvPr>
        </p:nvPicPr>
        <p:blipFill>
          <a:blip r:embed="rId5"/>
          <a:stretch>
            <a:fillRect/>
          </a:stretch>
        </p:blipFill>
        <p:spPr>
          <a:xfrm>
            <a:off x="946988" y="1400123"/>
            <a:ext cx="7213785" cy="4057754"/>
          </a:xfrm>
          <a:prstGeom prst="rect">
            <a:avLst/>
          </a:prstGeom>
        </p:spPr>
      </p:pic>
    </p:spTree>
    <p:extLst>
      <p:ext uri="{BB962C8B-B14F-4D97-AF65-F5344CB8AC3E}">
        <p14:creationId xmlns:p14="http://schemas.microsoft.com/office/powerpoint/2010/main" val="1589856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1">
            <a:extLst>
              <a:ext uri="{FF2B5EF4-FFF2-40B4-BE49-F238E27FC236}">
                <a16:creationId xmlns:a16="http://schemas.microsoft.com/office/drawing/2014/main" id="{8D0C4FE8-1A44-4E35-878A-6D08E694B411}"/>
              </a:ext>
            </a:extLst>
          </p:cNvPr>
          <p:cNvSpPr>
            <a:spLocks noGrp="1"/>
          </p:cNvSpPr>
          <p:nvPr>
            <p:ph type="title"/>
          </p:nvPr>
        </p:nvSpPr>
        <p:spPr>
          <a:xfrm>
            <a:off x="9001495" y="1241266"/>
            <a:ext cx="2541575" cy="4344887"/>
          </a:xfrm>
        </p:spPr>
        <p:txBody>
          <a:bodyPr vert="horz" lIns="91440" tIns="45720" rIns="91440" bIns="45720" rtlCol="0" anchor="b">
            <a:normAutofit/>
          </a:bodyPr>
          <a:lstStyle/>
          <a:p>
            <a:pPr>
              <a:lnSpc>
                <a:spcPct val="90000"/>
              </a:lnSpc>
            </a:pPr>
            <a:r>
              <a:rPr lang="en-US" sz="2400" b="0" i="0" kern="1200" dirty="0">
                <a:solidFill>
                  <a:srgbClr val="EBEBEB"/>
                </a:solidFill>
                <a:latin typeface="+mj-lt"/>
                <a:ea typeface="+mj-ea"/>
                <a:cs typeface="+mj-cs"/>
              </a:rPr>
              <a:t>Vintage Equipment Demonstration</a:t>
            </a:r>
            <a:br>
              <a:rPr lang="en-US" sz="2400" b="0" i="0" kern="1200" dirty="0">
                <a:solidFill>
                  <a:srgbClr val="EBEBEB"/>
                </a:solidFill>
                <a:latin typeface="+mj-lt"/>
                <a:ea typeface="+mj-ea"/>
                <a:cs typeface="+mj-cs"/>
              </a:rPr>
            </a:br>
            <a:r>
              <a:rPr lang="en-US" sz="2400" b="0" i="0" kern="1200" dirty="0">
                <a:solidFill>
                  <a:srgbClr val="EBEBEB"/>
                </a:solidFill>
                <a:latin typeface="+mj-lt"/>
                <a:ea typeface="+mj-ea"/>
                <a:cs typeface="+mj-cs"/>
              </a:rPr>
              <a:t> </a:t>
            </a:r>
            <a:br>
              <a:rPr lang="en-US" sz="2400" b="0" i="0" kern="1200" dirty="0">
                <a:solidFill>
                  <a:srgbClr val="EBEBEB"/>
                </a:solidFill>
                <a:latin typeface="+mj-lt"/>
                <a:ea typeface="+mj-ea"/>
                <a:cs typeface="+mj-cs"/>
              </a:rPr>
            </a:br>
            <a:r>
              <a:rPr lang="en-US" sz="2400" b="0" i="0" kern="1200" dirty="0">
                <a:solidFill>
                  <a:srgbClr val="EBEBEB"/>
                </a:solidFill>
                <a:latin typeface="+mj-lt"/>
                <a:ea typeface="+mj-ea"/>
                <a:cs typeface="+mj-cs"/>
              </a:rPr>
              <a:t>TT-187a Miniature Transmitter Distributor</a:t>
            </a:r>
            <a:br>
              <a:rPr lang="en-US" sz="2400" b="0" i="0" kern="1200" dirty="0">
                <a:solidFill>
                  <a:srgbClr val="EBEBEB"/>
                </a:solidFill>
                <a:latin typeface="+mj-lt"/>
                <a:ea typeface="+mj-ea"/>
                <a:cs typeface="+mj-cs"/>
              </a:rPr>
            </a:br>
            <a:br>
              <a:rPr lang="en-US" sz="2400" b="0" i="0" kern="1200" dirty="0">
                <a:solidFill>
                  <a:srgbClr val="EBEBEB"/>
                </a:solidFill>
                <a:latin typeface="+mj-lt"/>
                <a:ea typeface="+mj-ea"/>
                <a:cs typeface="+mj-cs"/>
              </a:rPr>
            </a:br>
            <a:endParaRPr lang="en-US" sz="2400" b="0" i="0" kern="1200" dirty="0">
              <a:solidFill>
                <a:srgbClr val="EBEBEB"/>
              </a:solidFill>
              <a:latin typeface="+mj-lt"/>
              <a:ea typeface="+mj-ea"/>
              <a:cs typeface="+mj-cs"/>
            </a:endParaRPr>
          </a:p>
        </p:txBody>
      </p:sp>
      <p:sp>
        <p:nvSpPr>
          <p:cNvPr id="19" name="Rectangle 18">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Online Media 2" descr="Teletype TT-187A TD">
            <a:hlinkClick r:id="" action="ppaction://media"/>
            <a:extLst>
              <a:ext uri="{FF2B5EF4-FFF2-40B4-BE49-F238E27FC236}">
                <a16:creationId xmlns:a16="http://schemas.microsoft.com/office/drawing/2014/main" id="{4A81CEF1-2CB5-A04B-8450-BEEA1FC2AC7A}"/>
              </a:ext>
            </a:extLst>
          </p:cNvPr>
          <p:cNvPicPr>
            <a:picLocks noRot="1" noChangeAspect="1"/>
          </p:cNvPicPr>
          <p:nvPr>
            <a:videoFile r:link="rId1"/>
          </p:nvPr>
        </p:nvPicPr>
        <p:blipFill>
          <a:blip r:embed="rId5"/>
          <a:stretch>
            <a:fillRect/>
          </a:stretch>
        </p:blipFill>
        <p:spPr>
          <a:xfrm>
            <a:off x="930099" y="1256556"/>
            <a:ext cx="7724244" cy="4344887"/>
          </a:xfrm>
          <a:prstGeom prst="rect">
            <a:avLst/>
          </a:prstGeom>
        </p:spPr>
      </p:pic>
    </p:spTree>
    <p:extLst>
      <p:ext uri="{BB962C8B-B14F-4D97-AF65-F5344CB8AC3E}">
        <p14:creationId xmlns:p14="http://schemas.microsoft.com/office/powerpoint/2010/main" val="34546169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5" name="Rectangle 2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9" name="Rectangle 2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E8AA8CD-4051-4CFC-993E-F56F49CED35D}"/>
              </a:ext>
            </a:extLst>
          </p:cNvPr>
          <p:cNvSpPr>
            <a:spLocks noGrp="1"/>
          </p:cNvSpPr>
          <p:nvPr>
            <p:ph type="title"/>
          </p:nvPr>
        </p:nvSpPr>
        <p:spPr>
          <a:xfrm>
            <a:off x="8160773" y="1113062"/>
            <a:ext cx="3382297" cy="4457700"/>
          </a:xfrm>
        </p:spPr>
        <p:txBody>
          <a:bodyPr vert="horz" lIns="91440" tIns="45720" rIns="91440" bIns="45720" rtlCol="0" anchor="b">
            <a:normAutofit/>
          </a:bodyPr>
          <a:lstStyle/>
          <a:p>
            <a:pPr>
              <a:lnSpc>
                <a:spcPct val="90000"/>
              </a:lnSpc>
            </a:pPr>
            <a:r>
              <a:rPr lang="en-US" sz="3000" b="0" i="0" kern="1200" dirty="0">
                <a:solidFill>
                  <a:srgbClr val="EBEBEB"/>
                </a:solidFill>
                <a:latin typeface="+mj-lt"/>
                <a:ea typeface="+mj-ea"/>
                <a:cs typeface="+mj-cs"/>
              </a:rPr>
              <a:t>Teletype Model 28 ASR </a:t>
            </a:r>
            <a:br>
              <a:rPr lang="en-US" sz="3000" b="0" i="0" kern="1200" dirty="0">
                <a:solidFill>
                  <a:srgbClr val="EBEBEB"/>
                </a:solidFill>
                <a:latin typeface="+mj-lt"/>
                <a:ea typeface="+mj-ea"/>
                <a:cs typeface="+mj-cs"/>
              </a:rPr>
            </a:br>
            <a:br>
              <a:rPr lang="en-US" sz="3000" b="0" i="0" kern="1200" dirty="0">
                <a:solidFill>
                  <a:srgbClr val="EBEBEB"/>
                </a:solidFill>
                <a:latin typeface="+mj-lt"/>
                <a:ea typeface="+mj-ea"/>
                <a:cs typeface="+mj-cs"/>
              </a:rPr>
            </a:br>
            <a:r>
              <a:rPr lang="en-US" sz="3000" b="0" i="0" kern="1200" dirty="0">
                <a:solidFill>
                  <a:srgbClr val="EBEBEB"/>
                </a:solidFill>
                <a:latin typeface="+mj-lt"/>
                <a:ea typeface="+mj-ea"/>
                <a:cs typeface="+mj-cs"/>
              </a:rPr>
              <a:t>USS Iowa BB-61</a:t>
            </a:r>
            <a:br>
              <a:rPr lang="en-US" sz="3000" b="0" i="0" kern="1200" dirty="0">
                <a:solidFill>
                  <a:srgbClr val="EBEBEB"/>
                </a:solidFill>
                <a:latin typeface="+mj-lt"/>
                <a:ea typeface="+mj-ea"/>
                <a:cs typeface="+mj-cs"/>
              </a:rPr>
            </a:br>
            <a:br>
              <a:rPr lang="en-US" sz="3000" b="0" i="0" kern="1200" dirty="0">
                <a:solidFill>
                  <a:srgbClr val="EBEBEB"/>
                </a:solidFill>
                <a:latin typeface="+mj-lt"/>
                <a:ea typeface="+mj-ea"/>
                <a:cs typeface="+mj-cs"/>
              </a:rPr>
            </a:br>
            <a:r>
              <a:rPr lang="en-US" sz="3000" b="0" i="0" kern="1200" dirty="0">
                <a:solidFill>
                  <a:srgbClr val="EBEBEB"/>
                </a:solidFill>
                <a:latin typeface="+mj-lt"/>
                <a:ea typeface="+mj-ea"/>
                <a:cs typeface="+mj-cs"/>
              </a:rPr>
              <a:t>Printing ITTY News Feed.</a:t>
            </a:r>
            <a:br>
              <a:rPr lang="en-US" sz="3000" b="0" i="0" kern="1200" dirty="0">
                <a:solidFill>
                  <a:srgbClr val="EBEBEB"/>
                </a:solidFill>
                <a:latin typeface="+mj-lt"/>
                <a:ea typeface="+mj-ea"/>
                <a:cs typeface="+mj-cs"/>
              </a:rPr>
            </a:br>
            <a:br>
              <a:rPr lang="en-US" sz="3000" b="0" i="0" kern="1200" dirty="0">
                <a:solidFill>
                  <a:srgbClr val="EBEBEB"/>
                </a:solidFill>
                <a:latin typeface="+mj-lt"/>
                <a:ea typeface="+mj-ea"/>
                <a:cs typeface="+mj-cs"/>
              </a:rPr>
            </a:br>
            <a:r>
              <a:rPr lang="en-US" sz="3000" b="0" i="0" kern="1200" dirty="0">
                <a:solidFill>
                  <a:srgbClr val="EBEBEB"/>
                </a:solidFill>
                <a:latin typeface="+mj-lt"/>
                <a:ea typeface="+mj-ea"/>
                <a:cs typeface="+mj-cs"/>
              </a:rPr>
              <a:t>Click on image to view video</a:t>
            </a:r>
          </a:p>
        </p:txBody>
      </p:sp>
      <p:pic>
        <p:nvPicPr>
          <p:cNvPr id="6" name="Picture 5">
            <a:hlinkClick r:id="rId4"/>
            <a:extLst>
              <a:ext uri="{FF2B5EF4-FFF2-40B4-BE49-F238E27FC236}">
                <a16:creationId xmlns:a16="http://schemas.microsoft.com/office/drawing/2014/main" id="{E4B36C9F-4BA2-4B48-9D3E-0D5C1C534789}"/>
              </a:ext>
            </a:extLst>
          </p:cNvPr>
          <p:cNvPicPr>
            <a:picLocks noChangeAspect="1"/>
          </p:cNvPicPr>
          <p:nvPr/>
        </p:nvPicPr>
        <p:blipFill>
          <a:blip r:embed="rId5"/>
          <a:stretch>
            <a:fillRect/>
          </a:stretch>
        </p:blipFill>
        <p:spPr>
          <a:xfrm>
            <a:off x="1141591" y="1143000"/>
            <a:ext cx="6794500" cy="4457700"/>
          </a:xfrm>
          <a:prstGeom prst="rect">
            <a:avLst/>
          </a:prstGeom>
        </p:spPr>
      </p:pic>
    </p:spTree>
    <p:extLst>
      <p:ext uri="{BB962C8B-B14F-4D97-AF65-F5344CB8AC3E}">
        <p14:creationId xmlns:p14="http://schemas.microsoft.com/office/powerpoint/2010/main" val="364745190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5" name="Rectangle 2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9" name="Rectangle 2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E8AA8CD-4051-4CFC-993E-F56F49CED35D}"/>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400" b="0" i="0" kern="1200" dirty="0">
                <a:solidFill>
                  <a:srgbClr val="EBEBEB"/>
                </a:solidFill>
                <a:latin typeface="+mj-lt"/>
                <a:ea typeface="+mj-ea"/>
                <a:cs typeface="+mj-cs"/>
              </a:rPr>
              <a:t>Software Demonstration (</a:t>
            </a:r>
            <a:r>
              <a:rPr lang="en-US" sz="3400" b="0" i="0" kern="1200" dirty="0" err="1">
                <a:solidFill>
                  <a:srgbClr val="EBEBEB"/>
                </a:solidFill>
                <a:latin typeface="+mj-lt"/>
                <a:ea typeface="+mj-ea"/>
                <a:cs typeface="+mj-cs"/>
              </a:rPr>
              <a:t>FLDigi</a:t>
            </a:r>
            <a:r>
              <a:rPr lang="en-US" sz="3400" b="0" i="0" kern="1200" dirty="0">
                <a:solidFill>
                  <a:srgbClr val="EBEBEB"/>
                </a:solidFill>
                <a:latin typeface="+mj-lt"/>
                <a:ea typeface="+mj-ea"/>
                <a:cs typeface="+mj-cs"/>
              </a:rPr>
              <a:t>)</a:t>
            </a:r>
            <a:br>
              <a:rPr lang="en-US" sz="3400" b="0" i="0" kern="1200" dirty="0">
                <a:solidFill>
                  <a:srgbClr val="EBEBEB"/>
                </a:solidFill>
                <a:latin typeface="+mj-lt"/>
                <a:ea typeface="+mj-ea"/>
                <a:cs typeface="+mj-cs"/>
              </a:rPr>
            </a:br>
            <a:br>
              <a:rPr lang="en-US" sz="3400" b="0" i="0" kern="1200" dirty="0">
                <a:solidFill>
                  <a:srgbClr val="EBEBEB"/>
                </a:solidFill>
                <a:latin typeface="+mj-lt"/>
                <a:ea typeface="+mj-ea"/>
                <a:cs typeface="+mj-cs"/>
              </a:rPr>
            </a:br>
            <a:r>
              <a:rPr lang="en-US" sz="1600" b="0" i="0" kern="1200" dirty="0" err="1">
                <a:solidFill>
                  <a:srgbClr val="EBEBEB"/>
                </a:solidFill>
                <a:latin typeface="+mj-lt"/>
                <a:ea typeface="+mj-ea"/>
                <a:cs typeface="+mj-cs"/>
                <a:hlinkClick r:id="rId5"/>
              </a:rPr>
              <a:t>FLDigi</a:t>
            </a:r>
            <a:r>
              <a:rPr lang="en-US" sz="1600" b="0" i="0" kern="1200" dirty="0">
                <a:solidFill>
                  <a:srgbClr val="EBEBEB"/>
                </a:solidFill>
                <a:latin typeface="+mj-lt"/>
                <a:ea typeface="+mj-ea"/>
                <a:cs typeface="+mj-cs"/>
                <a:hlinkClick r:id="rId5"/>
              </a:rPr>
              <a:t> Download</a:t>
            </a: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hlinkClick r:id="rId6"/>
              </a:rPr>
              <a:t>MMTTY Download</a:t>
            </a:r>
            <a:br>
              <a:rPr lang="en-US" sz="1600" b="0" i="0" kern="1200" dirty="0">
                <a:solidFill>
                  <a:srgbClr val="EBEBEB"/>
                </a:solidFill>
                <a:latin typeface="+mj-lt"/>
                <a:ea typeface="+mj-ea"/>
                <a:cs typeface="+mj-cs"/>
              </a:rPr>
            </a:br>
            <a:r>
              <a:rPr lang="en-US" sz="1600" b="0" i="0" kern="1200" dirty="0" err="1">
                <a:solidFill>
                  <a:srgbClr val="EBEBEB"/>
                </a:solidFill>
                <a:latin typeface="+mj-lt"/>
                <a:ea typeface="+mj-ea"/>
                <a:cs typeface="+mj-cs"/>
                <a:hlinkClick r:id="rId7"/>
              </a:rPr>
              <a:t>MultiMode</a:t>
            </a:r>
            <a:r>
              <a:rPr lang="en-US" sz="1600" b="0" i="0" kern="1200" dirty="0">
                <a:solidFill>
                  <a:srgbClr val="EBEBEB"/>
                </a:solidFill>
                <a:latin typeface="+mj-lt"/>
                <a:ea typeface="+mj-ea"/>
                <a:cs typeface="+mj-cs"/>
                <a:hlinkClick r:id="rId7"/>
              </a:rPr>
              <a:t> Download</a:t>
            </a:r>
            <a:br>
              <a:rPr lang="en-US" sz="3400" b="0" i="0" kern="1200" dirty="0">
                <a:solidFill>
                  <a:srgbClr val="EBEBEB"/>
                </a:solidFill>
                <a:latin typeface="+mj-lt"/>
                <a:ea typeface="+mj-ea"/>
                <a:cs typeface="+mj-cs"/>
              </a:rPr>
            </a:br>
            <a:endParaRPr lang="en-US" sz="3400" b="0" i="0" kern="1200" dirty="0">
              <a:solidFill>
                <a:srgbClr val="EBEBEB"/>
              </a:solidFill>
              <a:latin typeface="+mj-lt"/>
              <a:ea typeface="+mj-ea"/>
              <a:cs typeface="+mj-cs"/>
            </a:endParaRPr>
          </a:p>
        </p:txBody>
      </p:sp>
      <p:pic>
        <p:nvPicPr>
          <p:cNvPr id="5" name="Online Media 4" descr="Flex Radio SmartSDR and FLDigi - RTTY">
            <a:hlinkClick r:id="" action="ppaction://media"/>
            <a:extLst>
              <a:ext uri="{FF2B5EF4-FFF2-40B4-BE49-F238E27FC236}">
                <a16:creationId xmlns:a16="http://schemas.microsoft.com/office/drawing/2014/main" id="{BF82B8E8-8B04-354B-9A58-34EEAE1A20A8}"/>
              </a:ext>
            </a:extLst>
          </p:cNvPr>
          <p:cNvPicPr>
            <a:picLocks noGrp="1" noRot="1" noChangeAspect="1"/>
          </p:cNvPicPr>
          <p:nvPr>
            <p:ph idx="1"/>
            <a:videoFile r:link="rId1"/>
          </p:nvPr>
        </p:nvPicPr>
        <p:blipFill>
          <a:blip r:embed="rId8"/>
          <a:stretch>
            <a:fillRect/>
          </a:stretch>
        </p:blipFill>
        <p:spPr>
          <a:xfrm>
            <a:off x="1068388" y="1014107"/>
            <a:ext cx="6443455" cy="4829785"/>
          </a:xfrm>
          <a:prstGeom prst="rect">
            <a:avLst/>
          </a:prstGeom>
        </p:spPr>
      </p:pic>
    </p:spTree>
    <p:extLst>
      <p:ext uri="{BB962C8B-B14F-4D97-AF65-F5344CB8AC3E}">
        <p14:creationId xmlns:p14="http://schemas.microsoft.com/office/powerpoint/2010/main" val="6493270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0C4FE8-1A44-4E35-878A-6D08E694B411}"/>
              </a:ext>
            </a:extLst>
          </p:cNvPr>
          <p:cNvSpPr>
            <a:spLocks noGrp="1"/>
          </p:cNvSpPr>
          <p:nvPr>
            <p:ph type="title"/>
          </p:nvPr>
        </p:nvSpPr>
        <p:spPr/>
        <p:txBody>
          <a:bodyPr/>
          <a:lstStyle/>
          <a:p>
            <a:r>
              <a:rPr lang="en-US" dirty="0"/>
              <a:t>Further Reading and Information</a:t>
            </a:r>
            <a:br>
              <a:rPr lang="en-US" dirty="0"/>
            </a:br>
            <a:endParaRPr lang="en-US" sz="2400" dirty="0"/>
          </a:p>
        </p:txBody>
      </p:sp>
      <p:sp>
        <p:nvSpPr>
          <p:cNvPr id="2" name="Text Placeholder 1">
            <a:extLst>
              <a:ext uri="{FF2B5EF4-FFF2-40B4-BE49-F238E27FC236}">
                <a16:creationId xmlns:a16="http://schemas.microsoft.com/office/drawing/2014/main" id="{B1EEA4A4-19DB-4090-BB0F-F0FCC59B93DC}"/>
              </a:ext>
            </a:extLst>
          </p:cNvPr>
          <p:cNvSpPr>
            <a:spLocks noGrp="1"/>
          </p:cNvSpPr>
          <p:nvPr>
            <p:ph type="body" idx="1"/>
          </p:nvPr>
        </p:nvSpPr>
        <p:spPr/>
        <p:txBody>
          <a:bodyPr/>
          <a:lstStyle/>
          <a:p>
            <a:pPr algn="ctr"/>
            <a:r>
              <a:rPr lang="en-US" dirty="0">
                <a:hlinkClick r:id="rId2"/>
              </a:rPr>
              <a:t>RTTY.com</a:t>
            </a:r>
            <a:endParaRPr lang="en-US" dirty="0"/>
          </a:p>
        </p:txBody>
      </p:sp>
      <p:pic>
        <p:nvPicPr>
          <p:cNvPr id="10" name="Picture 9">
            <a:extLst>
              <a:ext uri="{FF2B5EF4-FFF2-40B4-BE49-F238E27FC236}">
                <a16:creationId xmlns:a16="http://schemas.microsoft.com/office/drawing/2014/main" id="{D58E0E60-7B87-4EC7-878C-530B5DD57057}"/>
              </a:ext>
            </a:extLst>
          </p:cNvPr>
          <p:cNvPicPr>
            <a:picLocks noChangeAspect="1"/>
          </p:cNvPicPr>
          <p:nvPr/>
        </p:nvPicPr>
        <p:blipFill>
          <a:blip r:embed="rId3"/>
          <a:stretch>
            <a:fillRect/>
          </a:stretch>
        </p:blipFill>
        <p:spPr>
          <a:xfrm>
            <a:off x="1350324" y="3266397"/>
            <a:ext cx="2751138" cy="2214558"/>
          </a:xfrm>
          <a:prstGeom prst="rect">
            <a:avLst/>
          </a:prstGeom>
        </p:spPr>
      </p:pic>
      <p:sp>
        <p:nvSpPr>
          <p:cNvPr id="3" name="Text Placeholder 2">
            <a:extLst>
              <a:ext uri="{FF2B5EF4-FFF2-40B4-BE49-F238E27FC236}">
                <a16:creationId xmlns:a16="http://schemas.microsoft.com/office/drawing/2014/main" id="{ABCAC7B1-29A4-4908-951A-16E5E12C107B}"/>
              </a:ext>
            </a:extLst>
          </p:cNvPr>
          <p:cNvSpPr>
            <a:spLocks noGrp="1"/>
          </p:cNvSpPr>
          <p:nvPr>
            <p:ph type="body" sz="quarter" idx="3"/>
          </p:nvPr>
        </p:nvSpPr>
        <p:spPr/>
        <p:txBody>
          <a:bodyPr/>
          <a:lstStyle/>
          <a:p>
            <a:pPr algn="ctr"/>
            <a:r>
              <a:rPr lang="en-US" dirty="0">
                <a:hlinkClick r:id="rId4"/>
              </a:rPr>
              <a:t>Navy-Radio.com</a:t>
            </a:r>
            <a:endParaRPr lang="en-US" dirty="0"/>
          </a:p>
        </p:txBody>
      </p:sp>
      <p:sp>
        <p:nvSpPr>
          <p:cNvPr id="5" name="Text Placeholder 4">
            <a:extLst>
              <a:ext uri="{FF2B5EF4-FFF2-40B4-BE49-F238E27FC236}">
                <a16:creationId xmlns:a16="http://schemas.microsoft.com/office/drawing/2014/main" id="{8CBC25B6-47CE-4F63-A710-C492A757FBBC}"/>
              </a:ext>
            </a:extLst>
          </p:cNvPr>
          <p:cNvSpPr>
            <a:spLocks noGrp="1"/>
          </p:cNvSpPr>
          <p:nvPr>
            <p:ph type="body" sz="quarter" idx="13"/>
          </p:nvPr>
        </p:nvSpPr>
        <p:spPr>
          <a:xfrm>
            <a:off x="8116724" y="2603500"/>
            <a:ext cx="3145730" cy="576262"/>
          </a:xfrm>
        </p:spPr>
        <p:txBody>
          <a:bodyPr/>
          <a:lstStyle/>
          <a:p>
            <a:pPr algn="ctr"/>
            <a:r>
              <a:rPr lang="en-US" dirty="0">
                <a:hlinkClick r:id="rId5"/>
              </a:rPr>
              <a:t>Teletype.net</a:t>
            </a:r>
            <a:endParaRPr lang="en-US" dirty="0"/>
          </a:p>
        </p:txBody>
      </p:sp>
      <p:pic>
        <p:nvPicPr>
          <p:cNvPr id="11" name="Picture 10">
            <a:extLst>
              <a:ext uri="{FF2B5EF4-FFF2-40B4-BE49-F238E27FC236}">
                <a16:creationId xmlns:a16="http://schemas.microsoft.com/office/drawing/2014/main" id="{F0D54FB5-3C7C-4B03-9B90-917C53BE8DD3}"/>
              </a:ext>
            </a:extLst>
          </p:cNvPr>
          <p:cNvPicPr>
            <a:picLocks noChangeAspect="1"/>
          </p:cNvPicPr>
          <p:nvPr/>
        </p:nvPicPr>
        <p:blipFill>
          <a:blip r:embed="rId6"/>
          <a:stretch>
            <a:fillRect/>
          </a:stretch>
        </p:blipFill>
        <p:spPr>
          <a:xfrm>
            <a:off x="4602600" y="3429000"/>
            <a:ext cx="2986800" cy="2051955"/>
          </a:xfrm>
          <a:prstGeom prst="rect">
            <a:avLst/>
          </a:prstGeom>
        </p:spPr>
      </p:pic>
      <p:pic>
        <p:nvPicPr>
          <p:cNvPr id="12" name="Picture 11">
            <a:extLst>
              <a:ext uri="{FF2B5EF4-FFF2-40B4-BE49-F238E27FC236}">
                <a16:creationId xmlns:a16="http://schemas.microsoft.com/office/drawing/2014/main" id="{442BB0EA-4260-448C-AF20-996B2CD1C8CC}"/>
              </a:ext>
            </a:extLst>
          </p:cNvPr>
          <p:cNvPicPr>
            <a:picLocks noChangeAspect="1"/>
          </p:cNvPicPr>
          <p:nvPr/>
        </p:nvPicPr>
        <p:blipFill>
          <a:blip r:embed="rId7"/>
          <a:stretch>
            <a:fillRect/>
          </a:stretch>
        </p:blipFill>
        <p:spPr>
          <a:xfrm>
            <a:off x="7961003" y="3347698"/>
            <a:ext cx="3457172" cy="2051955"/>
          </a:xfrm>
          <a:prstGeom prst="rect">
            <a:avLst/>
          </a:prstGeom>
        </p:spPr>
      </p:pic>
    </p:spTree>
    <p:extLst>
      <p:ext uri="{BB962C8B-B14F-4D97-AF65-F5344CB8AC3E}">
        <p14:creationId xmlns:p14="http://schemas.microsoft.com/office/powerpoint/2010/main" val="240265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EE18-87F1-46DB-90BC-7C815168C9D1}"/>
              </a:ext>
            </a:extLst>
          </p:cNvPr>
          <p:cNvSpPr>
            <a:spLocks noGrp="1"/>
          </p:cNvSpPr>
          <p:nvPr>
            <p:ph type="title"/>
          </p:nvPr>
        </p:nvSpPr>
        <p:spPr/>
        <p:txBody>
          <a:bodyPr/>
          <a:lstStyle/>
          <a:p>
            <a:r>
              <a:rPr lang="en-US" dirty="0"/>
              <a:t>Scope of Presentation</a:t>
            </a:r>
          </a:p>
        </p:txBody>
      </p:sp>
      <p:sp>
        <p:nvSpPr>
          <p:cNvPr id="3" name="Content Placeholder 2">
            <a:extLst>
              <a:ext uri="{FF2B5EF4-FFF2-40B4-BE49-F238E27FC236}">
                <a16:creationId xmlns:a16="http://schemas.microsoft.com/office/drawing/2014/main" id="{40D2B169-D145-4710-8AAE-C324F2AE1801}"/>
              </a:ext>
            </a:extLst>
          </p:cNvPr>
          <p:cNvSpPr>
            <a:spLocks noGrp="1"/>
          </p:cNvSpPr>
          <p:nvPr>
            <p:ph idx="1"/>
          </p:nvPr>
        </p:nvSpPr>
        <p:spPr>
          <a:xfrm>
            <a:off x="1154954" y="2336800"/>
            <a:ext cx="8825659" cy="4419600"/>
          </a:xfrm>
        </p:spPr>
        <p:txBody>
          <a:bodyPr>
            <a:normAutofit fontScale="92500" lnSpcReduction="10000"/>
          </a:bodyPr>
          <a:lstStyle/>
          <a:p>
            <a:r>
              <a:rPr lang="en-US" dirty="0"/>
              <a:t>What is Radio Teletype</a:t>
            </a:r>
          </a:p>
          <a:p>
            <a:r>
              <a:rPr lang="en-US" dirty="0"/>
              <a:t>How to Identify Signals and Where Can you find them?</a:t>
            </a:r>
          </a:p>
          <a:p>
            <a:r>
              <a:rPr lang="en-US" dirty="0"/>
              <a:t>Baud, Frequency Shift and Inverted Signals</a:t>
            </a:r>
          </a:p>
          <a:p>
            <a:r>
              <a:rPr lang="en-US" dirty="0"/>
              <a:t>What equipment is needed</a:t>
            </a:r>
          </a:p>
          <a:p>
            <a:r>
              <a:rPr lang="en-US" dirty="0"/>
              <a:t>Vintage Equipment Demonstration</a:t>
            </a:r>
          </a:p>
          <a:p>
            <a:pPr lvl="1"/>
            <a:r>
              <a:rPr lang="en-US" dirty="0"/>
              <a:t>Model 28 KSR</a:t>
            </a:r>
          </a:p>
          <a:p>
            <a:pPr lvl="1"/>
            <a:r>
              <a:rPr lang="en-US" dirty="0"/>
              <a:t>TT-192a Reperforator</a:t>
            </a:r>
          </a:p>
          <a:p>
            <a:pPr lvl="1"/>
            <a:r>
              <a:rPr lang="en-US" dirty="0"/>
              <a:t>TT-187 Transmitter Distributor</a:t>
            </a:r>
          </a:p>
          <a:p>
            <a:r>
              <a:rPr lang="en-US" dirty="0"/>
              <a:t>Modern Software Demonstration</a:t>
            </a:r>
          </a:p>
          <a:p>
            <a:pPr lvl="1"/>
            <a:r>
              <a:rPr lang="en-US" dirty="0" err="1"/>
              <a:t>FLDigi</a:t>
            </a:r>
            <a:endParaRPr lang="en-US" dirty="0"/>
          </a:p>
          <a:p>
            <a:pPr lvl="1"/>
            <a:r>
              <a:rPr lang="en-US" dirty="0"/>
              <a:t>Multimode</a:t>
            </a:r>
          </a:p>
          <a:p>
            <a:r>
              <a:rPr lang="en-US" dirty="0"/>
              <a:t>Questions</a:t>
            </a:r>
          </a:p>
          <a:p>
            <a:pPr marL="0" indent="0">
              <a:buNone/>
            </a:pPr>
            <a:endParaRPr lang="en-US" dirty="0"/>
          </a:p>
        </p:txBody>
      </p:sp>
    </p:spTree>
    <p:extLst>
      <p:ext uri="{BB962C8B-B14F-4D97-AF65-F5344CB8AC3E}">
        <p14:creationId xmlns:p14="http://schemas.microsoft.com/office/powerpoint/2010/main" val="4065620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14C3DA2F-DB81-4249-94BF-9B90F89B1A4A}"/>
              </a:ext>
            </a:extLst>
          </p:cNvPr>
          <p:cNvSpPr>
            <a:spLocks noGrp="1"/>
          </p:cNvSpPr>
          <p:nvPr>
            <p:ph type="title"/>
          </p:nvPr>
        </p:nvSpPr>
        <p:spPr>
          <a:xfrm>
            <a:off x="6744929" y="1241267"/>
            <a:ext cx="4798142" cy="2568734"/>
          </a:xfrm>
        </p:spPr>
        <p:txBody>
          <a:bodyPr vert="horz" lIns="91440" tIns="45720" rIns="91440" bIns="45720" rtlCol="0" anchor="b">
            <a:normAutofit/>
          </a:bodyPr>
          <a:lstStyle/>
          <a:p>
            <a:pPr algn="ctr"/>
            <a:r>
              <a:rPr lang="en-US" sz="5400" b="0" i="0" kern="1200" dirty="0">
                <a:solidFill>
                  <a:srgbClr val="EBEBEB"/>
                </a:solidFill>
                <a:latin typeface="+mj-lt"/>
                <a:ea typeface="+mj-ea"/>
                <a:cs typeface="+mj-cs"/>
              </a:rPr>
              <a:t>Plug for Electric Radio Magazine</a:t>
            </a:r>
          </a:p>
        </p:txBody>
      </p:sp>
      <p:sp>
        <p:nvSpPr>
          <p:cNvPr id="3" name="Content Placeholder 2">
            <a:extLst>
              <a:ext uri="{FF2B5EF4-FFF2-40B4-BE49-F238E27FC236}">
                <a16:creationId xmlns:a16="http://schemas.microsoft.com/office/drawing/2014/main" id="{6389FEBC-4ED2-4658-8052-C25BC423E358}"/>
              </a:ext>
            </a:extLst>
          </p:cNvPr>
          <p:cNvSpPr>
            <a:spLocks noGrp="1"/>
          </p:cNvSpPr>
          <p:nvPr>
            <p:ph idx="1"/>
          </p:nvPr>
        </p:nvSpPr>
        <p:spPr>
          <a:xfrm>
            <a:off x="6427350" y="3908268"/>
            <a:ext cx="5115721" cy="2305719"/>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rPr>
              <a:t>Excellent source for vintage radio collectors.  Includes articles on AM/SSB and vintage ham equipment.  </a:t>
            </a:r>
          </a:p>
          <a:p>
            <a:pPr marL="0" indent="0">
              <a:buNone/>
            </a:pPr>
            <a:r>
              <a:rPr lang="en-US" cap="all" dirty="0">
                <a:solidFill>
                  <a:schemeClr val="accent1">
                    <a:lumMod val="60000"/>
                    <a:lumOff val="40000"/>
                  </a:schemeClr>
                </a:solidFill>
              </a:rPr>
              <a:t>I write articles on RTTY and Teletype for electric radio magazine.  </a:t>
            </a:r>
          </a:p>
          <a:p>
            <a:pPr marL="0" indent="0">
              <a:buNone/>
            </a:pPr>
            <a:r>
              <a:rPr lang="en-US" i="1" u="sng" cap="all" dirty="0">
                <a:solidFill>
                  <a:schemeClr val="accent1">
                    <a:lumMod val="60000"/>
                    <a:lumOff val="40000"/>
                  </a:schemeClr>
                </a:solidFill>
              </a:rPr>
              <a:t>If you do subscribe please let them know I sent you</a:t>
            </a:r>
            <a:r>
              <a:rPr lang="en-US" u="sng" cap="all" dirty="0">
                <a:solidFill>
                  <a:schemeClr val="accent1">
                    <a:lumMod val="60000"/>
                    <a:lumOff val="40000"/>
                  </a:schemeClr>
                </a:solidFill>
              </a:rPr>
              <a:t>.</a:t>
            </a:r>
            <a:endParaRPr lang="en-US" b="0" i="0" u="sng" kern="1200" cap="all" dirty="0">
              <a:solidFill>
                <a:schemeClr val="accent1">
                  <a:lumMod val="60000"/>
                  <a:lumOff val="40000"/>
                </a:schemeClr>
              </a:solidFill>
              <a:latin typeface="+mn-lt"/>
              <a:ea typeface="+mn-ea"/>
              <a:cs typeface="+mn-cs"/>
            </a:endParaRPr>
          </a:p>
        </p:txBody>
      </p:sp>
      <p:sp>
        <p:nvSpPr>
          <p:cNvPr id="79" name="Rectangle 78">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a:extLst>
              <a:ext uri="{FF2B5EF4-FFF2-40B4-BE49-F238E27FC236}">
                <a16:creationId xmlns:a16="http://schemas.microsoft.com/office/drawing/2014/main" id="{A946BC21-8F54-48EF-94BF-A40C3964E8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377496">
            <a:off x="2156395" y="1113063"/>
            <a:ext cx="2892974" cy="462875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C1DE11-B072-46A0-A7F0-D91DC33889E0}"/>
              </a:ext>
            </a:extLst>
          </p:cNvPr>
          <p:cNvSpPr txBox="1"/>
          <p:nvPr/>
        </p:nvSpPr>
        <p:spPr>
          <a:xfrm>
            <a:off x="542182" y="5925319"/>
            <a:ext cx="3060700" cy="369332"/>
          </a:xfrm>
          <a:prstGeom prst="rect">
            <a:avLst/>
          </a:prstGeom>
          <a:noFill/>
        </p:spPr>
        <p:txBody>
          <a:bodyPr wrap="square" rtlCol="0">
            <a:spAutoFit/>
          </a:bodyPr>
          <a:lstStyle/>
          <a:p>
            <a:r>
              <a:rPr lang="en-US" dirty="0">
                <a:hlinkClick r:id="rId4"/>
              </a:rPr>
              <a:t>http://ERMag.com</a:t>
            </a:r>
            <a:endParaRPr lang="en-US" dirty="0"/>
          </a:p>
        </p:txBody>
      </p:sp>
    </p:spTree>
    <p:extLst>
      <p:ext uri="{BB962C8B-B14F-4D97-AF65-F5344CB8AC3E}">
        <p14:creationId xmlns:p14="http://schemas.microsoft.com/office/powerpoint/2010/main" val="388329425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79503F8C-FA9B-ED43-A273-F843C727CE57}"/>
              </a:ext>
            </a:extLst>
          </p:cNvPr>
          <p:cNvSpPr>
            <a:spLocks noGrp="1"/>
          </p:cNvSpPr>
          <p:nvPr>
            <p:ph type="title"/>
          </p:nvPr>
        </p:nvSpPr>
        <p:spPr>
          <a:xfrm>
            <a:off x="1683171" y="1169773"/>
            <a:ext cx="8825658" cy="2870161"/>
          </a:xfrm>
        </p:spPr>
        <p:txBody>
          <a:bodyPr vert="horz" lIns="91440" tIns="45720" rIns="91440" bIns="45720" rtlCol="0" anchor="b">
            <a:normAutofit/>
          </a:bodyPr>
          <a:lstStyle/>
          <a:p>
            <a:r>
              <a:rPr lang="en-US" sz="3200" dirty="0">
                <a:solidFill>
                  <a:schemeClr val="tx1"/>
                </a:solidFill>
              </a:rPr>
              <a:t>NNNNN</a:t>
            </a:r>
          </a:p>
        </p:txBody>
      </p:sp>
      <p:cxnSp>
        <p:nvCxnSpPr>
          <p:cNvPr id="18" name="Straight Connector 1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03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BB569-EFF6-43EA-A27C-029C2442470F}"/>
              </a:ext>
            </a:extLst>
          </p:cNvPr>
          <p:cNvSpPr>
            <a:spLocks noGrp="1"/>
          </p:cNvSpPr>
          <p:nvPr>
            <p:ph type="title"/>
          </p:nvPr>
        </p:nvSpPr>
        <p:spPr/>
        <p:txBody>
          <a:bodyPr/>
          <a:lstStyle/>
          <a:p>
            <a:r>
              <a:rPr lang="en-US" dirty="0"/>
              <a:t>What is Radio Teletype</a:t>
            </a:r>
          </a:p>
        </p:txBody>
      </p:sp>
      <p:sp>
        <p:nvSpPr>
          <p:cNvPr id="3" name="Content Placeholder 2">
            <a:extLst>
              <a:ext uri="{FF2B5EF4-FFF2-40B4-BE49-F238E27FC236}">
                <a16:creationId xmlns:a16="http://schemas.microsoft.com/office/drawing/2014/main" id="{71091448-5C19-4170-9B5D-6A57DCB3CAAF}"/>
              </a:ext>
            </a:extLst>
          </p:cNvPr>
          <p:cNvSpPr>
            <a:spLocks noGrp="1"/>
          </p:cNvSpPr>
          <p:nvPr>
            <p:ph idx="1"/>
          </p:nvPr>
        </p:nvSpPr>
        <p:spPr/>
        <p:txBody>
          <a:bodyPr>
            <a:normAutofit lnSpcReduction="10000"/>
          </a:bodyPr>
          <a:lstStyle/>
          <a:p>
            <a:r>
              <a:rPr lang="en-US" dirty="0"/>
              <a:t>As stated by Wikipedia in its simplest form;</a:t>
            </a:r>
          </a:p>
          <a:p>
            <a:pPr lvl="1"/>
            <a:r>
              <a:rPr lang="en-US" b="1" dirty="0"/>
              <a:t>Radioteletype</a:t>
            </a:r>
            <a:r>
              <a:rPr lang="en-US" dirty="0"/>
              <a:t> (</a:t>
            </a:r>
            <a:r>
              <a:rPr lang="en-US" b="1" dirty="0"/>
              <a:t>RTTY</a:t>
            </a:r>
            <a:r>
              <a:rPr lang="en-US" dirty="0"/>
              <a:t>) is a </a:t>
            </a:r>
            <a:r>
              <a:rPr lang="en-US" dirty="0">
                <a:hlinkClick r:id="rId2" tooltip="Telecommunication"/>
              </a:rPr>
              <a:t>telecommunications</a:t>
            </a:r>
            <a:r>
              <a:rPr lang="en-US" dirty="0"/>
              <a:t> system consisting originally of two or more </a:t>
            </a:r>
            <a:r>
              <a:rPr lang="en-US" dirty="0">
                <a:hlinkClick r:id="rId3" tooltip="Electromechanics"/>
              </a:rPr>
              <a:t>electromechanical</a:t>
            </a:r>
            <a:r>
              <a:rPr lang="en-US" dirty="0"/>
              <a:t> </a:t>
            </a:r>
            <a:r>
              <a:rPr lang="en-US" dirty="0">
                <a:hlinkClick r:id="rId4" tooltip="Teleprinter"/>
              </a:rPr>
              <a:t>teleprinters</a:t>
            </a:r>
            <a:r>
              <a:rPr lang="en-US" dirty="0"/>
              <a:t> in different locations connected by </a:t>
            </a:r>
            <a:r>
              <a:rPr lang="en-US" dirty="0">
                <a:hlinkClick r:id="rId5" tooltip="Radio"/>
              </a:rPr>
              <a:t>radio</a:t>
            </a:r>
            <a:r>
              <a:rPr lang="en-US" dirty="0"/>
              <a:t> rather than a wired link.</a:t>
            </a:r>
          </a:p>
          <a:p>
            <a:pPr lvl="2"/>
            <a:r>
              <a:rPr lang="en-US" b="1" dirty="0"/>
              <a:t>Radio Automatic Teletype (RATT) </a:t>
            </a:r>
            <a:r>
              <a:rPr lang="en-US" dirty="0"/>
              <a:t>is the military term to describe the same thing.</a:t>
            </a:r>
            <a:endParaRPr lang="en-US" b="1" dirty="0"/>
          </a:p>
          <a:p>
            <a:pPr lvl="1"/>
            <a:r>
              <a:rPr lang="en-US" b="1" dirty="0"/>
              <a:t>Emile </a:t>
            </a:r>
            <a:r>
              <a:rPr lang="en-US" b="1" dirty="0" err="1"/>
              <a:t>Baudot</a:t>
            </a:r>
            <a:r>
              <a:rPr lang="en-US" b="1" dirty="0"/>
              <a:t> </a:t>
            </a:r>
            <a:r>
              <a:rPr lang="en-US" dirty="0"/>
              <a:t>created the 5 level code in 1874 that is still in use today.  </a:t>
            </a:r>
          </a:p>
          <a:p>
            <a:pPr lvl="1"/>
            <a:r>
              <a:rPr lang="en-US" b="1" dirty="0"/>
              <a:t>The United States Navy </a:t>
            </a:r>
            <a:r>
              <a:rPr lang="en-US" dirty="0"/>
              <a:t>first used Radio Teletype in 1922 with communication established from an airplane to a ground station.</a:t>
            </a:r>
          </a:p>
          <a:p>
            <a:pPr lvl="1"/>
            <a:r>
              <a:rPr lang="en-US" b="1" dirty="0"/>
              <a:t>Radio Teletype and Teletype equipment </a:t>
            </a:r>
            <a:r>
              <a:rPr lang="en-US" dirty="0"/>
              <a:t>was only phased out as main communication method in the 1980s as the more modern computers became cheaper and easier to implement.  HF communications gave way as Satellite became the primary source of commercial and military communications.</a:t>
            </a:r>
          </a:p>
        </p:txBody>
      </p:sp>
    </p:spTree>
    <p:extLst>
      <p:ext uri="{BB962C8B-B14F-4D97-AF65-F5344CB8AC3E}">
        <p14:creationId xmlns:p14="http://schemas.microsoft.com/office/powerpoint/2010/main" val="52864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686F8FF-A8BD-48D2-9CF0-9542FCF97836}"/>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5400" b="0" i="0" kern="1200">
                <a:solidFill>
                  <a:srgbClr val="EBEBEB"/>
                </a:solidFill>
                <a:latin typeface="+mj-lt"/>
                <a:ea typeface="+mj-ea"/>
                <a:cs typeface="+mj-cs"/>
              </a:rPr>
              <a:t>How to Identify RTTY Signals</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Content Placeholder 3">
            <a:extLst>
              <a:ext uri="{FF2B5EF4-FFF2-40B4-BE49-F238E27FC236}">
                <a16:creationId xmlns:a16="http://schemas.microsoft.com/office/drawing/2014/main" id="{5E804298-3CB5-44A9-9BE6-5C9242C85C15}"/>
              </a:ext>
            </a:extLst>
          </p:cNvPr>
          <p:cNvPicPr>
            <a:picLocks noGrp="1" noChangeAspect="1"/>
          </p:cNvPicPr>
          <p:nvPr>
            <p:ph idx="1"/>
          </p:nvPr>
        </p:nvPicPr>
        <p:blipFill>
          <a:blip r:embed="rId3"/>
          <a:stretch>
            <a:fillRect/>
          </a:stretch>
        </p:blipFill>
        <p:spPr>
          <a:xfrm>
            <a:off x="1109763" y="1745719"/>
            <a:ext cx="6443180" cy="3366561"/>
          </a:xfrm>
          <a:prstGeom prst="rect">
            <a:avLst/>
          </a:prstGeom>
        </p:spPr>
      </p:pic>
    </p:spTree>
    <p:extLst>
      <p:ext uri="{BB962C8B-B14F-4D97-AF65-F5344CB8AC3E}">
        <p14:creationId xmlns:p14="http://schemas.microsoft.com/office/powerpoint/2010/main" val="387859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02AC15B-0E12-45CD-A55E-A8BD031BAA3A}"/>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rgbClr val="EBEBEB"/>
                </a:solidFill>
                <a:latin typeface="+mj-lt"/>
                <a:ea typeface="+mj-ea"/>
                <a:cs typeface="+mj-cs"/>
              </a:rPr>
              <a:t>Another Example</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2" name="Picture 11" descr="A close up of a light&#10;&#10;Description automatically generated">
            <a:extLst>
              <a:ext uri="{FF2B5EF4-FFF2-40B4-BE49-F238E27FC236}">
                <a16:creationId xmlns:a16="http://schemas.microsoft.com/office/drawing/2014/main" id="{6C2F759F-C9A7-4FAF-B641-091B860A0D81}"/>
              </a:ext>
            </a:extLst>
          </p:cNvPr>
          <p:cNvPicPr>
            <a:picLocks noChangeAspect="1"/>
          </p:cNvPicPr>
          <p:nvPr/>
        </p:nvPicPr>
        <p:blipFill>
          <a:blip r:embed="rId3"/>
          <a:stretch>
            <a:fillRect/>
          </a:stretch>
        </p:blipFill>
        <p:spPr>
          <a:xfrm>
            <a:off x="650616" y="384432"/>
            <a:ext cx="2857500" cy="2095500"/>
          </a:xfrm>
          <a:prstGeom prst="rect">
            <a:avLst/>
          </a:prstGeom>
        </p:spPr>
      </p:pic>
      <p:pic>
        <p:nvPicPr>
          <p:cNvPr id="19" name="Picture 18" descr="A picture containing light, clock&#10;&#10;Description automatically generated">
            <a:extLst>
              <a:ext uri="{FF2B5EF4-FFF2-40B4-BE49-F238E27FC236}">
                <a16:creationId xmlns:a16="http://schemas.microsoft.com/office/drawing/2014/main" id="{14FA1CB9-5145-4F01-AD68-A685D34013E7}"/>
              </a:ext>
            </a:extLst>
          </p:cNvPr>
          <p:cNvPicPr>
            <a:picLocks noChangeAspect="1"/>
          </p:cNvPicPr>
          <p:nvPr/>
        </p:nvPicPr>
        <p:blipFill>
          <a:blip r:embed="rId4"/>
          <a:stretch>
            <a:fillRect/>
          </a:stretch>
        </p:blipFill>
        <p:spPr>
          <a:xfrm>
            <a:off x="4429670" y="402164"/>
            <a:ext cx="2857500" cy="2095500"/>
          </a:xfrm>
          <a:prstGeom prst="rect">
            <a:avLst/>
          </a:prstGeom>
        </p:spPr>
      </p:pic>
      <p:pic>
        <p:nvPicPr>
          <p:cNvPr id="21" name="Picture 20" descr="A picture containing light&#10;&#10;Description automatically generated">
            <a:extLst>
              <a:ext uri="{FF2B5EF4-FFF2-40B4-BE49-F238E27FC236}">
                <a16:creationId xmlns:a16="http://schemas.microsoft.com/office/drawing/2014/main" id="{8FF4027D-E73A-4835-B9EC-AF7040B09509}"/>
              </a:ext>
            </a:extLst>
          </p:cNvPr>
          <p:cNvPicPr>
            <a:picLocks noChangeAspect="1"/>
          </p:cNvPicPr>
          <p:nvPr/>
        </p:nvPicPr>
        <p:blipFill>
          <a:blip r:embed="rId5"/>
          <a:stretch>
            <a:fillRect/>
          </a:stretch>
        </p:blipFill>
        <p:spPr>
          <a:xfrm>
            <a:off x="650616" y="3538592"/>
            <a:ext cx="2857500" cy="2095500"/>
          </a:xfrm>
          <a:prstGeom prst="rect">
            <a:avLst/>
          </a:prstGeom>
        </p:spPr>
      </p:pic>
      <p:pic>
        <p:nvPicPr>
          <p:cNvPr id="23" name="Picture 22" descr="A close up of a logo&#10;&#10;Description automatically generated">
            <a:extLst>
              <a:ext uri="{FF2B5EF4-FFF2-40B4-BE49-F238E27FC236}">
                <a16:creationId xmlns:a16="http://schemas.microsoft.com/office/drawing/2014/main" id="{4A9390DA-00D4-4944-8A94-FEA030D25116}"/>
              </a:ext>
            </a:extLst>
          </p:cNvPr>
          <p:cNvPicPr>
            <a:picLocks noChangeAspect="1"/>
          </p:cNvPicPr>
          <p:nvPr/>
        </p:nvPicPr>
        <p:blipFill>
          <a:blip r:embed="rId6"/>
          <a:stretch>
            <a:fillRect/>
          </a:stretch>
        </p:blipFill>
        <p:spPr>
          <a:xfrm>
            <a:off x="4429670" y="3538592"/>
            <a:ext cx="2857500" cy="2095500"/>
          </a:xfrm>
          <a:prstGeom prst="rect">
            <a:avLst/>
          </a:prstGeom>
        </p:spPr>
      </p:pic>
      <p:sp>
        <p:nvSpPr>
          <p:cNvPr id="24" name="TextBox 23">
            <a:extLst>
              <a:ext uri="{FF2B5EF4-FFF2-40B4-BE49-F238E27FC236}">
                <a16:creationId xmlns:a16="http://schemas.microsoft.com/office/drawing/2014/main" id="{FE638B0A-6133-41FE-B7B5-F812903FFC5C}"/>
              </a:ext>
            </a:extLst>
          </p:cNvPr>
          <p:cNvSpPr txBox="1"/>
          <p:nvPr/>
        </p:nvSpPr>
        <p:spPr>
          <a:xfrm>
            <a:off x="650616" y="2554555"/>
            <a:ext cx="2857500" cy="369332"/>
          </a:xfrm>
          <a:prstGeom prst="rect">
            <a:avLst/>
          </a:prstGeom>
          <a:noFill/>
        </p:spPr>
        <p:txBody>
          <a:bodyPr wrap="square" rtlCol="0">
            <a:spAutoFit/>
          </a:bodyPr>
          <a:lstStyle/>
          <a:p>
            <a:pPr algn="ctr"/>
            <a:r>
              <a:rPr lang="en-US" b="1" dirty="0"/>
              <a:t>85Hz Shift</a:t>
            </a:r>
          </a:p>
        </p:txBody>
      </p:sp>
      <p:sp>
        <p:nvSpPr>
          <p:cNvPr id="27" name="TextBox 26">
            <a:extLst>
              <a:ext uri="{FF2B5EF4-FFF2-40B4-BE49-F238E27FC236}">
                <a16:creationId xmlns:a16="http://schemas.microsoft.com/office/drawing/2014/main" id="{8F103C19-1533-4C09-A6BB-54491872CAB5}"/>
              </a:ext>
            </a:extLst>
          </p:cNvPr>
          <p:cNvSpPr txBox="1"/>
          <p:nvPr/>
        </p:nvSpPr>
        <p:spPr>
          <a:xfrm>
            <a:off x="4429670" y="2555592"/>
            <a:ext cx="2857500" cy="369332"/>
          </a:xfrm>
          <a:prstGeom prst="rect">
            <a:avLst/>
          </a:prstGeom>
          <a:noFill/>
        </p:spPr>
        <p:txBody>
          <a:bodyPr wrap="square" rtlCol="0">
            <a:spAutoFit/>
          </a:bodyPr>
          <a:lstStyle/>
          <a:p>
            <a:pPr algn="ctr"/>
            <a:r>
              <a:rPr lang="en-US" b="1" dirty="0"/>
              <a:t>170Hz Shift</a:t>
            </a:r>
          </a:p>
        </p:txBody>
      </p:sp>
      <p:sp>
        <p:nvSpPr>
          <p:cNvPr id="28" name="TextBox 27">
            <a:extLst>
              <a:ext uri="{FF2B5EF4-FFF2-40B4-BE49-F238E27FC236}">
                <a16:creationId xmlns:a16="http://schemas.microsoft.com/office/drawing/2014/main" id="{116D1C4B-24C8-45C6-AEDA-EF30242440DD}"/>
              </a:ext>
            </a:extLst>
          </p:cNvPr>
          <p:cNvSpPr txBox="1"/>
          <p:nvPr/>
        </p:nvSpPr>
        <p:spPr>
          <a:xfrm>
            <a:off x="650616" y="5691775"/>
            <a:ext cx="2857500" cy="369332"/>
          </a:xfrm>
          <a:prstGeom prst="rect">
            <a:avLst/>
          </a:prstGeom>
          <a:noFill/>
        </p:spPr>
        <p:txBody>
          <a:bodyPr wrap="square" rtlCol="0">
            <a:spAutoFit/>
          </a:bodyPr>
          <a:lstStyle/>
          <a:p>
            <a:pPr algn="ctr"/>
            <a:r>
              <a:rPr lang="en-US" b="1" dirty="0"/>
              <a:t>450Hz Shift</a:t>
            </a:r>
          </a:p>
        </p:txBody>
      </p:sp>
      <p:sp>
        <p:nvSpPr>
          <p:cNvPr id="29" name="TextBox 28">
            <a:extLst>
              <a:ext uri="{FF2B5EF4-FFF2-40B4-BE49-F238E27FC236}">
                <a16:creationId xmlns:a16="http://schemas.microsoft.com/office/drawing/2014/main" id="{BBCEB1BD-8DA3-4732-BCB3-50891C21DE0A}"/>
              </a:ext>
            </a:extLst>
          </p:cNvPr>
          <p:cNvSpPr txBox="1"/>
          <p:nvPr/>
        </p:nvSpPr>
        <p:spPr>
          <a:xfrm>
            <a:off x="4350965" y="5691775"/>
            <a:ext cx="2857500" cy="369332"/>
          </a:xfrm>
          <a:prstGeom prst="rect">
            <a:avLst/>
          </a:prstGeom>
          <a:noFill/>
        </p:spPr>
        <p:txBody>
          <a:bodyPr wrap="square" rtlCol="0">
            <a:spAutoFit/>
          </a:bodyPr>
          <a:lstStyle/>
          <a:p>
            <a:pPr algn="ctr"/>
            <a:r>
              <a:rPr lang="en-US" b="1" dirty="0"/>
              <a:t>850Hz Shift</a:t>
            </a:r>
          </a:p>
        </p:txBody>
      </p:sp>
    </p:spTree>
    <p:extLst>
      <p:ext uri="{BB962C8B-B14F-4D97-AF65-F5344CB8AC3E}">
        <p14:creationId xmlns:p14="http://schemas.microsoft.com/office/powerpoint/2010/main" val="205298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B8A1-B215-4076-BC14-B26FD0E50C29}"/>
              </a:ext>
            </a:extLst>
          </p:cNvPr>
          <p:cNvSpPr>
            <a:spLocks noGrp="1"/>
          </p:cNvSpPr>
          <p:nvPr>
            <p:ph type="title"/>
          </p:nvPr>
        </p:nvSpPr>
        <p:spPr/>
        <p:txBody>
          <a:bodyPr/>
          <a:lstStyle/>
          <a:p>
            <a:r>
              <a:rPr lang="en-US" dirty="0"/>
              <a:t>What it sounds like…</a:t>
            </a:r>
          </a:p>
        </p:txBody>
      </p:sp>
      <p:sp>
        <p:nvSpPr>
          <p:cNvPr id="3" name="Content Placeholder 2">
            <a:extLst>
              <a:ext uri="{FF2B5EF4-FFF2-40B4-BE49-F238E27FC236}">
                <a16:creationId xmlns:a16="http://schemas.microsoft.com/office/drawing/2014/main" id="{23AF017A-3A30-45B6-892F-B109E45B5898}"/>
              </a:ext>
            </a:extLst>
          </p:cNvPr>
          <p:cNvSpPr>
            <a:spLocks noGrp="1"/>
          </p:cNvSpPr>
          <p:nvPr>
            <p:ph idx="1"/>
          </p:nvPr>
        </p:nvSpPr>
        <p:spPr/>
        <p:txBody>
          <a:bodyPr/>
          <a:lstStyle/>
          <a:p>
            <a:endParaRPr lang="en-US" dirty="0"/>
          </a:p>
          <a:p>
            <a:r>
              <a:rPr lang="en-US" dirty="0"/>
              <a:t>45.45 Baud 850hz (Vintage Military Standard)</a:t>
            </a:r>
          </a:p>
          <a:p>
            <a:pPr lvl="1"/>
            <a:r>
              <a:rPr lang="en-US" dirty="0">
                <a:hlinkClick r:id="rId2"/>
              </a:rPr>
              <a:t>https://www.sigidwiki.com/images/2/2f/RTTY_850Hz_45.45Bd.mp3</a:t>
            </a:r>
            <a:r>
              <a:rPr lang="en-US" dirty="0"/>
              <a:t> </a:t>
            </a:r>
          </a:p>
          <a:p>
            <a:endParaRPr lang="en-US" dirty="0"/>
          </a:p>
          <a:p>
            <a:r>
              <a:rPr lang="en-US" dirty="0"/>
              <a:t>45.45 Baud 170hz (Most Commonly used)</a:t>
            </a:r>
          </a:p>
          <a:p>
            <a:pPr lvl="1"/>
            <a:r>
              <a:rPr lang="en-US" dirty="0">
                <a:hlinkClick r:id="rId3"/>
              </a:rPr>
              <a:t>https://www.sigidwiki.com/images/3/3a/RTTY_170Hz_45.45Bd.mp3</a:t>
            </a:r>
            <a:endParaRPr lang="en-US" dirty="0"/>
          </a:p>
          <a:p>
            <a:pPr marL="457200" lvl="1"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8095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3E4FA8B-FA7F-4E21-82F8-7E4A4C84BA40}"/>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4000" b="0" i="0" kern="1200" dirty="0">
                <a:solidFill>
                  <a:srgbClr val="EBEBEB"/>
                </a:solidFill>
                <a:latin typeface="+mj-lt"/>
                <a:ea typeface="+mj-ea"/>
                <a:cs typeface="+mj-cs"/>
              </a:rPr>
              <a:t>Where can you find Signals?</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Content Placeholder 3">
            <a:extLst>
              <a:ext uri="{FF2B5EF4-FFF2-40B4-BE49-F238E27FC236}">
                <a16:creationId xmlns:a16="http://schemas.microsoft.com/office/drawing/2014/main" id="{D406FB03-2561-4550-B0C7-B70DEB0FE33E}"/>
              </a:ext>
            </a:extLst>
          </p:cNvPr>
          <p:cNvPicPr>
            <a:picLocks noGrp="1" noChangeAspect="1"/>
          </p:cNvPicPr>
          <p:nvPr>
            <p:ph idx="1"/>
          </p:nvPr>
        </p:nvPicPr>
        <p:blipFill>
          <a:blip r:embed="rId4"/>
          <a:stretch>
            <a:fillRect/>
          </a:stretch>
        </p:blipFill>
        <p:spPr>
          <a:xfrm>
            <a:off x="114680" y="571500"/>
            <a:ext cx="7824777" cy="5379534"/>
          </a:xfrm>
          <a:prstGeom prst="rect">
            <a:avLst/>
          </a:prstGeom>
        </p:spPr>
      </p:pic>
      <p:sp>
        <p:nvSpPr>
          <p:cNvPr id="5" name="TextBox 4">
            <a:extLst>
              <a:ext uri="{FF2B5EF4-FFF2-40B4-BE49-F238E27FC236}">
                <a16:creationId xmlns:a16="http://schemas.microsoft.com/office/drawing/2014/main" id="{24FC829C-5983-4217-8240-45FCF6F365FE}"/>
              </a:ext>
            </a:extLst>
          </p:cNvPr>
          <p:cNvSpPr txBox="1"/>
          <p:nvPr/>
        </p:nvSpPr>
        <p:spPr>
          <a:xfrm>
            <a:off x="1350400" y="5861046"/>
            <a:ext cx="5858065" cy="215444"/>
          </a:xfrm>
          <a:prstGeom prst="rect">
            <a:avLst/>
          </a:prstGeom>
          <a:noFill/>
        </p:spPr>
        <p:txBody>
          <a:bodyPr wrap="square" rtlCol="0">
            <a:spAutoFit/>
          </a:bodyPr>
          <a:lstStyle/>
          <a:p>
            <a:r>
              <a:rPr lang="en-US" sz="800" dirty="0"/>
              <a:t>https://www.electronics-notes.com/articles/ham_radio/digimodes/amateur-rtty-frequencies.php</a:t>
            </a:r>
          </a:p>
        </p:txBody>
      </p:sp>
      <p:sp>
        <p:nvSpPr>
          <p:cNvPr id="6" name="TextBox 5">
            <a:extLst>
              <a:ext uri="{FF2B5EF4-FFF2-40B4-BE49-F238E27FC236}">
                <a16:creationId xmlns:a16="http://schemas.microsoft.com/office/drawing/2014/main" id="{0355945B-56C2-4B21-8756-7C5EFECD32CD}"/>
              </a:ext>
            </a:extLst>
          </p:cNvPr>
          <p:cNvSpPr txBox="1"/>
          <p:nvPr/>
        </p:nvSpPr>
        <p:spPr>
          <a:xfrm>
            <a:off x="274320" y="6508003"/>
            <a:ext cx="10371908" cy="369332"/>
          </a:xfrm>
          <a:prstGeom prst="rect">
            <a:avLst/>
          </a:prstGeom>
          <a:noFill/>
        </p:spPr>
        <p:txBody>
          <a:bodyPr wrap="square" rtlCol="0">
            <a:spAutoFit/>
          </a:bodyPr>
          <a:lstStyle/>
          <a:p>
            <a:r>
              <a:rPr lang="en-US" dirty="0"/>
              <a:t>MRCG </a:t>
            </a:r>
            <a:r>
              <a:rPr lang="en-US" dirty="0" err="1"/>
              <a:t>Clatternet</a:t>
            </a:r>
            <a:r>
              <a:rPr lang="en-US" dirty="0"/>
              <a:t> (Currently Saturdays 2300Z @ 7087mhz USB 850hz Shift)</a:t>
            </a:r>
          </a:p>
        </p:txBody>
      </p:sp>
    </p:spTree>
    <p:extLst>
      <p:ext uri="{BB962C8B-B14F-4D97-AF65-F5344CB8AC3E}">
        <p14:creationId xmlns:p14="http://schemas.microsoft.com/office/powerpoint/2010/main" val="271323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623B-6CE1-4675-832F-116176869D1A}"/>
              </a:ext>
            </a:extLst>
          </p:cNvPr>
          <p:cNvSpPr>
            <a:spLocks noGrp="1"/>
          </p:cNvSpPr>
          <p:nvPr>
            <p:ph type="title"/>
          </p:nvPr>
        </p:nvSpPr>
        <p:spPr/>
        <p:txBody>
          <a:bodyPr/>
          <a:lstStyle/>
          <a:p>
            <a:r>
              <a:rPr lang="en-US" dirty="0"/>
              <a:t>Shift, Frequency and Baud</a:t>
            </a:r>
          </a:p>
        </p:txBody>
      </p:sp>
      <p:sp>
        <p:nvSpPr>
          <p:cNvPr id="3" name="Content Placeholder 2">
            <a:extLst>
              <a:ext uri="{FF2B5EF4-FFF2-40B4-BE49-F238E27FC236}">
                <a16:creationId xmlns:a16="http://schemas.microsoft.com/office/drawing/2014/main" id="{97EE2BC5-E9DE-4979-AFAA-0E3D8FFE0D89}"/>
              </a:ext>
            </a:extLst>
          </p:cNvPr>
          <p:cNvSpPr>
            <a:spLocks noGrp="1"/>
          </p:cNvSpPr>
          <p:nvPr>
            <p:ph idx="1"/>
          </p:nvPr>
        </p:nvSpPr>
        <p:spPr>
          <a:xfrm>
            <a:off x="1154954" y="2413000"/>
            <a:ext cx="8825659" cy="4229100"/>
          </a:xfrm>
        </p:spPr>
        <p:txBody>
          <a:bodyPr>
            <a:normAutofit fontScale="92500" lnSpcReduction="10000"/>
          </a:bodyPr>
          <a:lstStyle/>
          <a:p>
            <a:r>
              <a:rPr lang="en-US" b="1" dirty="0"/>
              <a:t>Shift </a:t>
            </a:r>
            <a:r>
              <a:rPr lang="en-US" dirty="0"/>
              <a:t>is the band spread between the Mark and the Space tones, Smaller the shift the less Bandwidth is required.  While 170 is most common there is no reason you can’t use other shifts.	</a:t>
            </a:r>
          </a:p>
          <a:p>
            <a:pPr lvl="1"/>
            <a:r>
              <a:rPr lang="en-US" dirty="0"/>
              <a:t>Amateur radio use is 170hz</a:t>
            </a:r>
          </a:p>
          <a:p>
            <a:pPr lvl="1"/>
            <a:r>
              <a:rPr lang="en-US" dirty="0"/>
              <a:t>Military Commercial use 850hz  </a:t>
            </a:r>
            <a:endParaRPr lang="en-US" b="1" dirty="0"/>
          </a:p>
          <a:p>
            <a:r>
              <a:rPr lang="en-US" b="1" dirty="0"/>
              <a:t>Audio Frequency Shift Keying (AFSK) </a:t>
            </a:r>
            <a:r>
              <a:rPr lang="en-US" dirty="0"/>
              <a:t>most commonly used currently, if you are using </a:t>
            </a:r>
            <a:r>
              <a:rPr lang="en-US" dirty="0" err="1"/>
              <a:t>FLDigi</a:t>
            </a:r>
            <a:r>
              <a:rPr lang="en-US" dirty="0"/>
              <a:t>, MMTY or Multimode don’t need to use the radios FSK/RTTY function. AFSK is one of the simplest ways to get on using RTTY.</a:t>
            </a:r>
          </a:p>
          <a:p>
            <a:pPr lvl="1"/>
            <a:r>
              <a:rPr lang="en-US" dirty="0"/>
              <a:t>The standard tones used are </a:t>
            </a:r>
            <a:r>
              <a:rPr lang="en-US" b="1" dirty="0"/>
              <a:t>2125hz and 2295hz </a:t>
            </a:r>
            <a:r>
              <a:rPr lang="en-US" dirty="0"/>
              <a:t>for Amateur 170hz use</a:t>
            </a:r>
          </a:p>
          <a:p>
            <a:pPr lvl="1"/>
            <a:r>
              <a:rPr lang="en-US" dirty="0"/>
              <a:t>The Standard Military tones are </a:t>
            </a:r>
            <a:r>
              <a:rPr lang="en-US" b="1" dirty="0"/>
              <a:t>1575hz and 2425hz </a:t>
            </a:r>
            <a:r>
              <a:rPr lang="en-US" dirty="0"/>
              <a:t>for 850hz shift</a:t>
            </a:r>
          </a:p>
          <a:p>
            <a:r>
              <a:rPr lang="en-US" b="1" dirty="0"/>
              <a:t>Baud</a:t>
            </a:r>
            <a:r>
              <a:rPr lang="en-US" dirty="0"/>
              <a:t> is the speed the signal changes per second</a:t>
            </a:r>
          </a:p>
          <a:p>
            <a:pPr lvl="1"/>
            <a:r>
              <a:rPr lang="en-US" dirty="0"/>
              <a:t>Amateur is almost always 45.45 Baud (60WPM)</a:t>
            </a:r>
          </a:p>
          <a:p>
            <a:pPr lvl="1"/>
            <a:r>
              <a:rPr lang="en-US" dirty="0"/>
              <a:t>Military and Commercial commonly used 50, 75 Baud (66, 100 WPM)</a:t>
            </a:r>
          </a:p>
          <a:p>
            <a:pPr lvl="1"/>
            <a:endParaRPr lang="en-US" dirty="0"/>
          </a:p>
        </p:txBody>
      </p:sp>
    </p:spTree>
    <p:extLst>
      <p:ext uri="{BB962C8B-B14F-4D97-AF65-F5344CB8AC3E}">
        <p14:creationId xmlns:p14="http://schemas.microsoft.com/office/powerpoint/2010/main" val="229756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3DCA-EAA8-4C63-A5A2-563224B0B64D}"/>
              </a:ext>
            </a:extLst>
          </p:cNvPr>
          <p:cNvSpPr>
            <a:spLocks noGrp="1"/>
          </p:cNvSpPr>
          <p:nvPr>
            <p:ph type="title"/>
          </p:nvPr>
        </p:nvSpPr>
        <p:spPr>
          <a:xfrm>
            <a:off x="1154954" y="973668"/>
            <a:ext cx="8992346" cy="706964"/>
          </a:xfrm>
        </p:spPr>
        <p:txBody>
          <a:bodyPr/>
          <a:lstStyle/>
          <a:p>
            <a:r>
              <a:rPr lang="en-US" dirty="0"/>
              <a:t>What Equipment is Needed? (Software)</a:t>
            </a:r>
          </a:p>
        </p:txBody>
      </p:sp>
      <p:sp>
        <p:nvSpPr>
          <p:cNvPr id="3" name="Content Placeholder 2">
            <a:extLst>
              <a:ext uri="{FF2B5EF4-FFF2-40B4-BE49-F238E27FC236}">
                <a16:creationId xmlns:a16="http://schemas.microsoft.com/office/drawing/2014/main" id="{4EBDD11E-5990-4064-BAD8-D002BAFFFB87}"/>
              </a:ext>
            </a:extLst>
          </p:cNvPr>
          <p:cNvSpPr>
            <a:spLocks noGrp="1"/>
          </p:cNvSpPr>
          <p:nvPr>
            <p:ph idx="1"/>
          </p:nvPr>
        </p:nvSpPr>
        <p:spPr/>
        <p:txBody>
          <a:bodyPr/>
          <a:lstStyle/>
          <a:p>
            <a:r>
              <a:rPr lang="en-US" dirty="0"/>
              <a:t>Personal Computer (Mac or PC)</a:t>
            </a:r>
          </a:p>
          <a:p>
            <a:r>
              <a:rPr lang="en-US" dirty="0"/>
              <a:t>A radio capable of transmitting at a higher Duty Cycle</a:t>
            </a:r>
          </a:p>
          <a:p>
            <a:pPr lvl="1"/>
            <a:r>
              <a:rPr lang="en-US" dirty="0"/>
              <a:t>Most radios built from the 1990s on have some sort of way to connect to a computer via RS-232, USB or with a digital adapter such as a </a:t>
            </a:r>
            <a:r>
              <a:rPr lang="en-US" dirty="0" err="1"/>
              <a:t>signalink</a:t>
            </a:r>
            <a:r>
              <a:rPr lang="en-US" dirty="0"/>
              <a:t>.</a:t>
            </a:r>
          </a:p>
          <a:p>
            <a:r>
              <a:rPr lang="en-US" dirty="0"/>
              <a:t>Software</a:t>
            </a:r>
          </a:p>
          <a:p>
            <a:pPr lvl="1"/>
            <a:r>
              <a:rPr lang="en-US" dirty="0" err="1"/>
              <a:t>FLDigi</a:t>
            </a:r>
            <a:r>
              <a:rPr lang="en-US" dirty="0"/>
              <a:t> (Both Mac and PC Versions)</a:t>
            </a:r>
          </a:p>
          <a:p>
            <a:pPr lvl="1"/>
            <a:r>
              <a:rPr lang="en-US" dirty="0"/>
              <a:t>MMTTY (PC only Version)</a:t>
            </a:r>
          </a:p>
          <a:p>
            <a:pPr lvl="1"/>
            <a:r>
              <a:rPr lang="en-US" dirty="0" err="1"/>
              <a:t>MultiMode</a:t>
            </a:r>
            <a:r>
              <a:rPr lang="en-US" dirty="0"/>
              <a:t> (Mac only Version)</a:t>
            </a:r>
          </a:p>
          <a:p>
            <a:endParaRPr lang="en-US" dirty="0"/>
          </a:p>
          <a:p>
            <a:endParaRPr lang="en-US" dirty="0"/>
          </a:p>
        </p:txBody>
      </p:sp>
    </p:spTree>
    <p:extLst>
      <p:ext uri="{BB962C8B-B14F-4D97-AF65-F5344CB8AC3E}">
        <p14:creationId xmlns:p14="http://schemas.microsoft.com/office/powerpoint/2010/main" val="249737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2307</TotalTime>
  <Words>1293</Words>
  <Application>Microsoft Macintosh PowerPoint</Application>
  <PresentationFormat>Widescreen</PresentationFormat>
  <Paragraphs>126</Paragraphs>
  <Slides>21</Slides>
  <Notes>10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RTTY</vt:lpstr>
      <vt:lpstr>Scope of Presentation</vt:lpstr>
      <vt:lpstr>What is Radio Teletype</vt:lpstr>
      <vt:lpstr>How to Identify RTTY Signals</vt:lpstr>
      <vt:lpstr>Another Example</vt:lpstr>
      <vt:lpstr>What it sounds like…</vt:lpstr>
      <vt:lpstr>Where can you find Signals?</vt:lpstr>
      <vt:lpstr>Shift, Frequency and Baud</vt:lpstr>
      <vt:lpstr>What Equipment is Needed? (Software)</vt:lpstr>
      <vt:lpstr>What Equipment is needed (Hardware) </vt:lpstr>
      <vt:lpstr>What Equipment is needed (Teletype) </vt:lpstr>
      <vt:lpstr>What Equipment is needed (Terminal Units) </vt:lpstr>
      <vt:lpstr>Vintage Equipment Demonstration   Model 28 (TT-307/UG) KSR   (Clatternet with MRCG West) </vt:lpstr>
      <vt:lpstr>Decoding RTTY</vt:lpstr>
      <vt:lpstr>Vintage Equipment Demonstration  TT-192a Typing Reperforator Slow Motion</vt:lpstr>
      <vt:lpstr>Vintage Equipment Demonstration   TT-187a Miniature Transmitter Distributor  </vt:lpstr>
      <vt:lpstr>Teletype Model 28 ASR   USS Iowa BB-61  Printing ITTY News Feed.  Click on image to view video</vt:lpstr>
      <vt:lpstr>Software Demonstration (FLDigi)  FLDigi Download MMTTY Download MultiMode Download </vt:lpstr>
      <vt:lpstr>Further Reading and Information </vt:lpstr>
      <vt:lpstr>Plug for Electric Radio Magazine</vt:lpstr>
      <vt:lpstr>NNNNN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RTTY</dc:title>
  <dc:creator>Jones, Daniel D.</dc:creator>
  <cp:lastModifiedBy>Jones, Daniel D.</cp:lastModifiedBy>
  <cp:revision>8</cp:revision>
  <dcterms:created xsi:type="dcterms:W3CDTF">2020-11-06T00:18:24Z</dcterms:created>
  <dcterms:modified xsi:type="dcterms:W3CDTF">2020-11-07T18:32:43Z</dcterms:modified>
</cp:coreProperties>
</file>